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78" r:id="rId2"/>
    <p:sldId id="256" r:id="rId3"/>
    <p:sldId id="257" r:id="rId4"/>
    <p:sldId id="280" r:id="rId5"/>
    <p:sldId id="272" r:id="rId6"/>
    <p:sldId id="269" r:id="rId7"/>
    <p:sldId id="277" r:id="rId8"/>
    <p:sldId id="266" r:id="rId9"/>
    <p:sldId id="284" r:id="rId10"/>
    <p:sldId id="286" r:id="rId11"/>
    <p:sldId id="289" r:id="rId12"/>
    <p:sldId id="295" r:id="rId13"/>
    <p:sldId id="287" r:id="rId14"/>
    <p:sldId id="288" r:id="rId15"/>
    <p:sldId id="291" r:id="rId16"/>
    <p:sldId id="290" r:id="rId17"/>
    <p:sldId id="292" r:id="rId18"/>
    <p:sldId id="294" r:id="rId19"/>
    <p:sldId id="258" r:id="rId20"/>
    <p:sldId id="259" r:id="rId21"/>
    <p:sldId id="260" r:id="rId22"/>
    <p:sldId id="265" r:id="rId23"/>
    <p:sldId id="270" r:id="rId24"/>
    <p:sldId id="273" r:id="rId25"/>
    <p:sldId id="267" r:id="rId26"/>
    <p:sldId id="296" r:id="rId27"/>
    <p:sldId id="276" r:id="rId28"/>
    <p:sldId id="274" r:id="rId29"/>
    <p:sldId id="300" r:id="rId30"/>
    <p:sldId id="275" r:id="rId31"/>
    <p:sldId id="268" r:id="rId32"/>
    <p:sldId id="283" r:id="rId33"/>
    <p:sldId id="282" r:id="rId34"/>
    <p:sldId id="297" r:id="rId35"/>
    <p:sldId id="263" r:id="rId36"/>
    <p:sldId id="264" r:id="rId37"/>
    <p:sldId id="298" r:id="rId3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26" y="22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68EE9-57FC-4425-9E2E-46C8B39C5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7628317B-635F-4866-829D-C9FBF2F301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E4236F-04D7-43F9-9D4C-21878B882475}" type="datetimeFigureOut">
              <a:rPr lang="en-FI" smtClean="0"/>
              <a:t>06/08/2018</a:t>
            </a:fld>
            <a:endParaRPr lang="en-FI"/>
          </a:p>
        </p:txBody>
      </p:sp>
      <p:sp>
        <p:nvSpPr>
          <p:cNvPr id="4" name="Footer Placeholder 3">
            <a:extLst>
              <a:ext uri="{FF2B5EF4-FFF2-40B4-BE49-F238E27FC236}">
                <a16:creationId xmlns:a16="http://schemas.microsoft.com/office/drawing/2014/main" id="{A64164C0-8ABF-4D64-943E-A5E4C6858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0DAC4D07-4CE6-4B1F-8380-7F1ED8846F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3B32B7-B833-4B10-ADE7-DD24A7A842CF}" type="slidenum">
              <a:rPr lang="en-FI" smtClean="0"/>
              <a:t>‹#›</a:t>
            </a:fld>
            <a:endParaRPr lang="en-FI"/>
          </a:p>
        </p:txBody>
      </p:sp>
    </p:spTree>
    <p:extLst>
      <p:ext uri="{BB962C8B-B14F-4D97-AF65-F5344CB8AC3E}">
        <p14:creationId xmlns:p14="http://schemas.microsoft.com/office/powerpoint/2010/main" val="366574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3CF92-72A0-4381-9440-BEA774901260}" type="datetimeFigureOut">
              <a:rPr lang="en-FI" smtClean="0"/>
              <a:t>06/08/2018</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14B16-DCAB-4E92-B4DD-6E0F87204993}" type="slidenum">
              <a:rPr lang="en-FI" smtClean="0"/>
              <a:t>‹#›</a:t>
            </a:fld>
            <a:endParaRPr lang="en-FI"/>
          </a:p>
        </p:txBody>
      </p:sp>
    </p:spTree>
    <p:extLst>
      <p:ext uri="{BB962C8B-B14F-4D97-AF65-F5344CB8AC3E}">
        <p14:creationId xmlns:p14="http://schemas.microsoft.com/office/powerpoint/2010/main" val="250722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Lähde: https://avointiede.fi/documents/10864/12232/Avoimen+tieteen+ja+tutkimuksen+k%C3%A4sikirja+PDF/631ace99-97f3-4563-b297-17b708e490c1</a:t>
            </a:r>
          </a:p>
        </p:txBody>
      </p:sp>
      <p:sp>
        <p:nvSpPr>
          <p:cNvPr id="4" name="Slide Number Placeholder 3"/>
          <p:cNvSpPr>
            <a:spLocks noGrp="1"/>
          </p:cNvSpPr>
          <p:nvPr>
            <p:ph type="sldNum" sz="quarter" idx="10"/>
          </p:nvPr>
        </p:nvSpPr>
        <p:spPr/>
        <p:txBody>
          <a:bodyPr/>
          <a:lstStyle/>
          <a:p>
            <a:fld id="{3FA14B16-DCAB-4E92-B4DD-6E0F87204993}" type="slidenum">
              <a:rPr lang="en-FI" smtClean="0"/>
              <a:t>22</a:t>
            </a:fld>
            <a:endParaRPr lang="en-FI"/>
          </a:p>
        </p:txBody>
      </p:sp>
    </p:spTree>
    <p:extLst>
      <p:ext uri="{BB962C8B-B14F-4D97-AF65-F5344CB8AC3E}">
        <p14:creationId xmlns:p14="http://schemas.microsoft.com/office/powerpoint/2010/main" val="291249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 Karttaa voi tarkastella esittämällä kysymyksiä: missä on eniten havaintoja kautta aikojen, miksi? Missä on vähiten havaintoja? Mitä voisivat olla viivat saharan yli, minkälaista tietoa ne ovat? (Satelliittipaikannuksia muuttolinnuista. Kartalla on paljon erilaista tietoa.)</a:t>
            </a:r>
            <a:endParaRPr lang="en-FI" dirty="0"/>
          </a:p>
        </p:txBody>
      </p:sp>
      <p:sp>
        <p:nvSpPr>
          <p:cNvPr id="4" name="Slide Number Placeholder 3"/>
          <p:cNvSpPr>
            <a:spLocks noGrp="1"/>
          </p:cNvSpPr>
          <p:nvPr>
            <p:ph type="sldNum" sz="quarter" idx="10"/>
          </p:nvPr>
        </p:nvSpPr>
        <p:spPr/>
        <p:txBody>
          <a:bodyPr/>
          <a:lstStyle/>
          <a:p>
            <a:fld id="{3FA14B16-DCAB-4E92-B4DD-6E0F87204993}" type="slidenum">
              <a:rPr lang="en-FI" smtClean="0"/>
              <a:t>24</a:t>
            </a:fld>
            <a:endParaRPr lang="en-FI"/>
          </a:p>
        </p:txBody>
      </p:sp>
    </p:spTree>
    <p:extLst>
      <p:ext uri="{BB962C8B-B14F-4D97-AF65-F5344CB8AC3E}">
        <p14:creationId xmlns:p14="http://schemas.microsoft.com/office/powerpoint/2010/main" val="290592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6717-790D-4377-9EF2-15BE2D1590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19DAB3EF-280F-421A-969E-78554F85A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CB9D7947-E064-41E1-801A-BD2890215583}"/>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5DAB8B05-9ED1-4788-87F3-4F2746A8D24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1E1A0DD4-AE41-4CFD-BEDD-6D2571389B9E}"/>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39829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1F45-8197-4352-9C3B-C161BEF0B1AE}"/>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6A8553AA-BB03-4BC9-8EB5-651A841D3F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5C4CE63-144F-4D4B-892B-0C3BA340605D}"/>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82FA1849-58E9-4561-91EE-7131CBF262B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D7B5525-74AB-4BC9-81D7-2529AEA19BAE}"/>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331990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65757-552C-49E7-B21B-5358ED3FE6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8F6F9F8E-A50B-434F-9988-0B61BCAF3C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424D884A-E528-448B-BFFE-679A1E3E83A4}"/>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C36C743F-4DAA-4AE8-A039-6D87800E03B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CF86402-D181-4CCF-83B6-7D84CE0585AA}"/>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93087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3443-595C-4B76-8786-5458DF9E7BBC}"/>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456E3BB9-957E-4894-845D-A5472F25E2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AF0194E-4F1B-447E-A481-400A9BEBCD3F}"/>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FF724089-FAA1-4B56-839A-423738EB7FD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55F253D-DB48-4FCA-BAFD-51C6F1A91462}"/>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19435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12DA-6B4D-4B1F-8A96-E349F66E47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DEE7CDEA-601F-4E58-AC84-3E71F0CCB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91B5A-B41F-4087-8E01-F2A895E0E264}"/>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FFACEB8F-E363-4AB5-BDDD-B3D53B57C30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098C9CB-D69A-4E6F-96E2-A0A7559A0FBF}"/>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259651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AF62-978F-48F7-A042-21E48CA6418C}"/>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449D0D5-9F08-4BF1-8A77-408A8969F7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728A54D-530B-4E13-AA6A-EA01B93E63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E2C90A2C-B025-4BB3-BEFD-1C1EA35C3744}"/>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6" name="Footer Placeholder 5">
            <a:extLst>
              <a:ext uri="{FF2B5EF4-FFF2-40B4-BE49-F238E27FC236}">
                <a16:creationId xmlns:a16="http://schemas.microsoft.com/office/drawing/2014/main" id="{CEBB83B0-3D43-41A9-9683-30E2B2F4B77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234F0CD1-FAD2-49EE-B031-B1B2EA7DB722}"/>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199345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9847-B1FC-4400-AB9E-C674E6B4BAA8}"/>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7472CA78-5AC4-493C-AD80-AD5ADBF27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4F8558-1D4B-4C27-BC88-780E2FC015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1700A830-7DB0-4EB7-A2DE-4C4144541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4E22FD-8183-48DB-A282-E5EB3F8773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7865C584-DE5F-4884-AB6D-9A0026593DCE}"/>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8" name="Footer Placeholder 7">
            <a:extLst>
              <a:ext uri="{FF2B5EF4-FFF2-40B4-BE49-F238E27FC236}">
                <a16:creationId xmlns:a16="http://schemas.microsoft.com/office/drawing/2014/main" id="{90F6DA37-864B-4B44-9071-D665369FC642}"/>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B57A785B-E02C-4918-8878-0903428105A5}"/>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338379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02ED-777A-4244-9FC4-13EFEBF81712}"/>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9829C488-234E-4E5E-BC1C-4CFAC1D29814}"/>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4" name="Footer Placeholder 3">
            <a:extLst>
              <a:ext uri="{FF2B5EF4-FFF2-40B4-BE49-F238E27FC236}">
                <a16:creationId xmlns:a16="http://schemas.microsoft.com/office/drawing/2014/main" id="{899F6290-8AD8-4097-A63A-A8507883F1E5}"/>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AAD2A1-76D8-4607-AC36-6C570E3BD0AD}"/>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279264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C6326-12B8-4844-B0C2-4039513095A2}"/>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3" name="Footer Placeholder 2">
            <a:extLst>
              <a:ext uri="{FF2B5EF4-FFF2-40B4-BE49-F238E27FC236}">
                <a16:creationId xmlns:a16="http://schemas.microsoft.com/office/drawing/2014/main" id="{AFCBC302-F3B6-40CF-AC10-6604B27893D5}"/>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80993129-B1DC-4305-96EE-E522D1DC6F38}"/>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215613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D061-B90E-41A0-8B2B-838560AC4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5AF8C085-5B97-40FB-9BFF-10BF1B713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5076E77E-E25F-48FD-B05B-1071E2954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FEF384-B4E7-40FA-A9AB-0C29BF5B64D2}"/>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6" name="Footer Placeholder 5">
            <a:extLst>
              <a:ext uri="{FF2B5EF4-FFF2-40B4-BE49-F238E27FC236}">
                <a16:creationId xmlns:a16="http://schemas.microsoft.com/office/drawing/2014/main" id="{A5E90905-469B-47FF-9A10-4427E95CAEF1}"/>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C3EE01BE-F6E1-4FB4-AC7B-EC3A1B84C8A0}"/>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124321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DEA4-DF96-46BB-BC96-2337E2EBE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0073F8D8-973B-4E33-8725-1FE380E805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1E26490E-C963-45F0-961A-9792AE32C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FC818C-5680-49B9-A915-6C99B4B95248}"/>
              </a:ext>
            </a:extLst>
          </p:cNvPr>
          <p:cNvSpPr>
            <a:spLocks noGrp="1"/>
          </p:cNvSpPr>
          <p:nvPr>
            <p:ph type="dt" sz="half" idx="10"/>
          </p:nvPr>
        </p:nvSpPr>
        <p:spPr/>
        <p:txBody>
          <a:bodyPr/>
          <a:lstStyle/>
          <a:p>
            <a:fld id="{9427DC9E-6415-4810-9F8C-7C6C2DFCCDA5}" type="datetimeFigureOut">
              <a:rPr lang="en-FI" smtClean="0"/>
              <a:t>06/08/2018</a:t>
            </a:fld>
            <a:endParaRPr lang="en-FI"/>
          </a:p>
        </p:txBody>
      </p:sp>
      <p:sp>
        <p:nvSpPr>
          <p:cNvPr id="6" name="Footer Placeholder 5">
            <a:extLst>
              <a:ext uri="{FF2B5EF4-FFF2-40B4-BE49-F238E27FC236}">
                <a16:creationId xmlns:a16="http://schemas.microsoft.com/office/drawing/2014/main" id="{C5B2B53B-FEBA-4807-8D39-290143FDABB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3B854964-4A6E-46C3-9157-64C8BB250666}"/>
              </a:ext>
            </a:extLst>
          </p:cNvPr>
          <p:cNvSpPr>
            <a:spLocks noGrp="1"/>
          </p:cNvSpPr>
          <p:nvPr>
            <p:ph type="sldNum" sz="quarter" idx="12"/>
          </p:nvPr>
        </p:nvSpPr>
        <p:spPr/>
        <p:txBody>
          <a:bodyPr/>
          <a:lstStyle/>
          <a:p>
            <a:fld id="{7BE0E5CD-DFAB-4865-BC16-CB3417CF82BA}" type="slidenum">
              <a:rPr lang="en-FI" smtClean="0"/>
              <a:t>‹#›</a:t>
            </a:fld>
            <a:endParaRPr lang="en-FI"/>
          </a:p>
        </p:txBody>
      </p:sp>
    </p:spTree>
    <p:extLst>
      <p:ext uri="{BB962C8B-B14F-4D97-AF65-F5344CB8AC3E}">
        <p14:creationId xmlns:p14="http://schemas.microsoft.com/office/powerpoint/2010/main" val="50351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8294-23D8-4734-985B-A9BCAE73C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140FF788-AE89-4730-8DA0-E9FD40A71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9B447CF-9716-43DF-8B8E-620ECB451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7DC9E-6415-4810-9F8C-7C6C2DFCCDA5}" type="datetimeFigureOut">
              <a:rPr lang="en-FI" smtClean="0"/>
              <a:t>06/08/2018</a:t>
            </a:fld>
            <a:endParaRPr lang="en-FI"/>
          </a:p>
        </p:txBody>
      </p:sp>
      <p:sp>
        <p:nvSpPr>
          <p:cNvPr id="5" name="Footer Placeholder 4">
            <a:extLst>
              <a:ext uri="{FF2B5EF4-FFF2-40B4-BE49-F238E27FC236}">
                <a16:creationId xmlns:a16="http://schemas.microsoft.com/office/drawing/2014/main" id="{7450F3CC-BB67-44AC-A85A-29FC4E9D77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917B6671-5811-45B4-AE1D-EA3514C1A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0E5CD-DFAB-4865-BC16-CB3417CF82BA}" type="slidenum">
              <a:rPr lang="en-FI" smtClean="0"/>
              <a:t>‹#›</a:t>
            </a:fld>
            <a:endParaRPr lang="en-FI"/>
          </a:p>
        </p:txBody>
      </p:sp>
    </p:spTree>
    <p:extLst>
      <p:ext uri="{BB962C8B-B14F-4D97-AF65-F5344CB8AC3E}">
        <p14:creationId xmlns:p14="http://schemas.microsoft.com/office/powerpoint/2010/main" val="117188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uomus.fi/fi/lehtopollon-varimuodot" TargetMode="External"/><Relationship Id="rId2" Type="http://schemas.openxmlformats.org/officeDocument/2006/relationships/hyperlink" Target="https://www.luomus.fi/fi/linnustonseurant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feathermap.ansto.gov.au/" TargetMode="External"/><Relationship Id="rId4" Type="http://schemas.openxmlformats.org/officeDocument/2006/relationships/hyperlink" Target="https://www.zooniverse.org/projects/ghthomas/project-plumage/about/resear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3.xml.rels><?xml version="1.0" encoding="UTF-8" standalone="yes"?>
<Relationships xmlns="http://schemas.openxmlformats.org/package/2006/relationships"><Relationship Id="rId3" Type="http://schemas.openxmlformats.org/officeDocument/2006/relationships/hyperlink" Target="http://www.laji.fi/"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gbif.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uomus.fi/fi/seurantauutise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laji.fi/" TargetMode="External"/><Relationship Id="rId7" Type="http://schemas.openxmlformats.org/officeDocument/2006/relationships/image" Target="../media/image9.png"/><Relationship Id="rId2" Type="http://schemas.openxmlformats.org/officeDocument/2006/relationships/hyperlink" Target="http://www.naturalehti.fi/2017/04/24/kokoelmasaannot/" TargetMode="External"/><Relationship Id="rId1" Type="http://schemas.openxmlformats.org/officeDocument/2006/relationships/slideLayout" Target="../slideLayouts/slideLayout2.xml"/><Relationship Id="rId6" Type="http://schemas.openxmlformats.org/officeDocument/2006/relationships/hyperlink" Target="https://peda.net/yhdistykset/bmol-ry/kilpailut/nk" TargetMode="External"/><Relationship Id="rId5" Type="http://schemas.openxmlformats.org/officeDocument/2006/relationships/hyperlink" Target="http://www.naturalehti.fi/2017/04/15/nain-keraat-kuivaat-ja-kuvaat-kasveja/" TargetMode="External"/><Relationship Id="rId4" Type="http://schemas.openxmlformats.org/officeDocument/2006/relationships/hyperlink" Target="http://www.naturalehti.fi/2017/04/16/nain-paaset-tallentamaan-havaintosi-lajitietokeskuksen-sivuill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ymparisto.fi/fi-FI/Luonto/Lajit/Rauhoitetut_lajit" TargetMode="External"/><Relationship Id="rId2" Type="http://schemas.openxmlformats.org/officeDocument/2006/relationships/hyperlink" Target="https://www.birdlife.fi/lintuharrastus/havainnoi-huomaavaisesti/"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ymparisto.fi/fi-FI/Luonto/Jokamiehenoikeudet(1698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ymparisto.fi/fi-FI/Luonto/Lajit/Rauhoitetut_laji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ACB63-2A2B-469D-AEE8-C0F8E85CD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49" y="0"/>
            <a:ext cx="9795030" cy="6823420"/>
          </a:xfrm>
          <a:prstGeom prst="rect">
            <a:avLst/>
          </a:prstGeom>
        </p:spPr>
      </p:pic>
    </p:spTree>
    <p:extLst>
      <p:ext uri="{BB962C8B-B14F-4D97-AF65-F5344CB8AC3E}">
        <p14:creationId xmlns:p14="http://schemas.microsoft.com/office/powerpoint/2010/main" val="74196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Piharatamo</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lnSpcReduction="10000"/>
          </a:bodyPr>
          <a:lstStyle/>
          <a:p>
            <a:pPr marL="0" indent="0" algn="ctr">
              <a:buNone/>
            </a:pPr>
            <a:r>
              <a:rPr lang="fi-FI" dirty="0"/>
              <a:t>Kestää tallausta, siemenet tarttuvat ja leviävät helposti, sietää kuivuutta.</a:t>
            </a:r>
            <a:br>
              <a:rPr lang="fi-FI" dirty="0"/>
            </a:br>
            <a:r>
              <a:rPr lang="fi-FI" dirty="0"/>
              <a:t>Muita vastaavia: voikukka, pihatatar</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pic>
        <p:nvPicPr>
          <p:cNvPr id="6" name="Picture 5" descr="A close up of a bug&#10;&#10;Description generated with very high confidence">
            <a:extLst>
              <a:ext uri="{FF2B5EF4-FFF2-40B4-BE49-F238E27FC236}">
                <a16:creationId xmlns:a16="http://schemas.microsoft.com/office/drawing/2014/main" id="{DC738D9D-061B-4369-8917-0EDA981E0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482" y="1070566"/>
            <a:ext cx="6834085" cy="4567334"/>
          </a:xfrm>
          <a:prstGeom prst="rect">
            <a:avLst/>
          </a:prstGeom>
        </p:spPr>
      </p:pic>
      <p:sp>
        <p:nvSpPr>
          <p:cNvPr id="4" name="TextBox 3">
            <a:extLst>
              <a:ext uri="{FF2B5EF4-FFF2-40B4-BE49-F238E27FC236}">
                <a16:creationId xmlns:a16="http://schemas.microsoft.com/office/drawing/2014/main" id="{856D9DE3-FEEE-4A71-A06C-24BBB5095348}"/>
              </a:ext>
            </a:extLst>
          </p:cNvPr>
          <p:cNvSpPr txBox="1"/>
          <p:nvPr/>
        </p:nvSpPr>
        <p:spPr>
          <a:xfrm>
            <a:off x="8123068" y="5330123"/>
            <a:ext cx="1402672" cy="307777"/>
          </a:xfrm>
          <a:prstGeom prst="rect">
            <a:avLst/>
          </a:prstGeom>
          <a:noFill/>
        </p:spPr>
        <p:txBody>
          <a:bodyPr wrap="square" rtlCol="0">
            <a:spAutoFit/>
          </a:bodyPr>
          <a:lstStyle/>
          <a:p>
            <a:r>
              <a:rPr lang="fi-FI" sz="1400" dirty="0">
                <a:solidFill>
                  <a:schemeClr val="bg1"/>
                </a:solidFill>
              </a:rPr>
              <a:t>Kuva: Pinkka</a:t>
            </a:r>
            <a:endParaRPr lang="en-FI" sz="1400" dirty="0">
              <a:solidFill>
                <a:schemeClr val="bg1"/>
              </a:solidFill>
            </a:endParaRPr>
          </a:p>
        </p:txBody>
      </p:sp>
    </p:spTree>
    <p:extLst>
      <p:ext uri="{BB962C8B-B14F-4D97-AF65-F5344CB8AC3E}">
        <p14:creationId xmlns:p14="http://schemas.microsoft.com/office/powerpoint/2010/main" val="3941044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719091" y="346229"/>
            <a:ext cx="10617693" cy="1089138"/>
          </a:xfrm>
        </p:spPr>
        <p:txBody>
          <a:bodyPr>
            <a:normAutofit fontScale="90000"/>
          </a:bodyPr>
          <a:lstStyle/>
          <a:p>
            <a:pPr algn="ctr"/>
            <a:r>
              <a:rPr lang="fi-FI" dirty="0">
                <a:latin typeface="Plantagenet Cherokee" panose="02020602070100000000" pitchFamily="18" charset="0"/>
              </a:rPr>
              <a:t>Kylien ja kaupunkien lajit</a:t>
            </a:r>
            <a:r>
              <a:rPr lang="fi-FI" dirty="0">
                <a:latin typeface="Palatino Linotype" panose="02040502050505030304" pitchFamily="18" charset="0"/>
              </a:rPr>
              <a:t>: Maitohorsma</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fontScale="77500" lnSpcReduction="20000"/>
          </a:bodyPr>
          <a:lstStyle/>
          <a:p>
            <a:pPr marL="0" indent="0" algn="ctr">
              <a:buNone/>
            </a:pPr>
            <a:r>
              <a:rPr lang="fi-FI" dirty="0"/>
              <a:t>On luonnossa pinoeerilaji, joka leviää ensimmäisenä avoimille kasvupaikoille (esim. metsäpalon tai –hakkuun jälkeen). Kylissä ja kaupungissa sopiva avoimia kasvupaikkoja esim. teiden pientareilla.</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4" name="TextBox 3">
            <a:extLst>
              <a:ext uri="{FF2B5EF4-FFF2-40B4-BE49-F238E27FC236}">
                <a16:creationId xmlns:a16="http://schemas.microsoft.com/office/drawing/2014/main" id="{856D9DE3-FEEE-4A71-A06C-24BBB5095348}"/>
              </a:ext>
            </a:extLst>
          </p:cNvPr>
          <p:cNvSpPr txBox="1"/>
          <p:nvPr/>
        </p:nvSpPr>
        <p:spPr>
          <a:xfrm>
            <a:off x="8123068" y="5330123"/>
            <a:ext cx="1402672" cy="307777"/>
          </a:xfrm>
          <a:prstGeom prst="rect">
            <a:avLst/>
          </a:prstGeom>
          <a:noFill/>
        </p:spPr>
        <p:txBody>
          <a:bodyPr wrap="square" rtlCol="0">
            <a:spAutoFit/>
          </a:bodyPr>
          <a:lstStyle/>
          <a:p>
            <a:r>
              <a:rPr lang="fi-FI" sz="1400" dirty="0">
                <a:solidFill>
                  <a:schemeClr val="bg1"/>
                </a:solidFill>
              </a:rPr>
              <a:t>Kuva: Pinkka</a:t>
            </a:r>
            <a:endParaRPr lang="en-FI" sz="1400" dirty="0">
              <a:solidFill>
                <a:schemeClr val="bg1"/>
              </a:solidFill>
            </a:endParaRPr>
          </a:p>
        </p:txBody>
      </p:sp>
      <p:pic>
        <p:nvPicPr>
          <p:cNvPr id="7" name="Picture 6" descr="A vase filled with purple flowers&#10;&#10;Description generated with very high confidence">
            <a:extLst>
              <a:ext uri="{FF2B5EF4-FFF2-40B4-BE49-F238E27FC236}">
                <a16:creationId xmlns:a16="http://schemas.microsoft.com/office/drawing/2014/main" id="{6E3BAD16-F72F-46DF-A162-16F4C833D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094" y="1138392"/>
            <a:ext cx="6535811" cy="4345619"/>
          </a:xfrm>
          <a:prstGeom prst="rect">
            <a:avLst/>
          </a:prstGeom>
        </p:spPr>
      </p:pic>
      <p:sp>
        <p:nvSpPr>
          <p:cNvPr id="10" name="Rectangle 9">
            <a:extLst>
              <a:ext uri="{FF2B5EF4-FFF2-40B4-BE49-F238E27FC236}">
                <a16:creationId xmlns:a16="http://schemas.microsoft.com/office/drawing/2014/main" id="{20A678F6-1381-444A-8815-57FB4C3B80F6}"/>
              </a:ext>
            </a:extLst>
          </p:cNvPr>
          <p:cNvSpPr/>
          <p:nvPr/>
        </p:nvSpPr>
        <p:spPr>
          <a:xfrm>
            <a:off x="6403991" y="5176234"/>
            <a:ext cx="3040832" cy="307777"/>
          </a:xfrm>
          <a:prstGeom prst="rect">
            <a:avLst/>
          </a:prstGeom>
        </p:spPr>
        <p:txBody>
          <a:bodyPr wrap="none">
            <a:spAutoFit/>
          </a:bodyPr>
          <a:lstStyle/>
          <a:p>
            <a:pPr lvl="0"/>
            <a:r>
              <a:rPr lang="fi-FI" sz="1400" dirty="0">
                <a:solidFill>
                  <a:prstClr val="white"/>
                </a:solidFill>
              </a:rPr>
              <a:t>Kuva: Pinkka/Jouko Rikkinen, CC-BY-4.0</a:t>
            </a:r>
            <a:endParaRPr lang="en-FI" sz="1400" dirty="0">
              <a:solidFill>
                <a:prstClr val="white"/>
              </a:solidFill>
            </a:endParaRPr>
          </a:p>
        </p:txBody>
      </p:sp>
    </p:spTree>
    <p:extLst>
      <p:ext uri="{BB962C8B-B14F-4D97-AF65-F5344CB8AC3E}">
        <p14:creationId xmlns:p14="http://schemas.microsoft.com/office/powerpoint/2010/main" val="2697129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Kurtturuusu</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1060883"/>
          </a:xfrm>
        </p:spPr>
        <p:txBody>
          <a:bodyPr>
            <a:normAutofit fontScale="92500" lnSpcReduction="10000"/>
          </a:bodyPr>
          <a:lstStyle/>
          <a:p>
            <a:pPr marL="0" indent="0" algn="ctr">
              <a:buNone/>
            </a:pPr>
            <a:r>
              <a:rPr lang="fi-FI" dirty="0"/>
              <a:t>Vieraslaji. Ihmisen mukanaan tuoma laji, jota on koristeistutuksissa kaupungeissa. Leviää esim. rannoille, joilla valtaa elintilaa alkuperäiseltä lajistolta. Kotoisin Japanin rannikolta.</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4" name="TextBox 3">
            <a:extLst>
              <a:ext uri="{FF2B5EF4-FFF2-40B4-BE49-F238E27FC236}">
                <a16:creationId xmlns:a16="http://schemas.microsoft.com/office/drawing/2014/main" id="{856D9DE3-FEEE-4A71-A06C-24BBB5095348}"/>
              </a:ext>
            </a:extLst>
          </p:cNvPr>
          <p:cNvSpPr txBox="1"/>
          <p:nvPr/>
        </p:nvSpPr>
        <p:spPr>
          <a:xfrm>
            <a:off x="8123068" y="5330123"/>
            <a:ext cx="1402672" cy="307777"/>
          </a:xfrm>
          <a:prstGeom prst="rect">
            <a:avLst/>
          </a:prstGeom>
          <a:noFill/>
        </p:spPr>
        <p:txBody>
          <a:bodyPr wrap="square" rtlCol="0">
            <a:spAutoFit/>
          </a:bodyPr>
          <a:lstStyle/>
          <a:p>
            <a:r>
              <a:rPr lang="fi-FI" sz="1400" dirty="0">
                <a:solidFill>
                  <a:schemeClr val="bg1"/>
                </a:solidFill>
              </a:rPr>
              <a:t>Kuva: Pinkka</a:t>
            </a:r>
            <a:endParaRPr lang="en-FI" sz="1400" dirty="0">
              <a:solidFill>
                <a:schemeClr val="bg1"/>
              </a:solidFill>
            </a:endParaRPr>
          </a:p>
        </p:txBody>
      </p:sp>
      <p:pic>
        <p:nvPicPr>
          <p:cNvPr id="6" name="Picture 5" descr="A close up of a flower garden&#10;&#10;Description generated with very high confidence">
            <a:extLst>
              <a:ext uri="{FF2B5EF4-FFF2-40B4-BE49-F238E27FC236}">
                <a16:creationId xmlns:a16="http://schemas.microsoft.com/office/drawing/2014/main" id="{A2ABCCE8-C7BD-4128-B94B-3F210BD38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897" y="1098917"/>
            <a:ext cx="6844757" cy="4567656"/>
          </a:xfrm>
          <a:prstGeom prst="rect">
            <a:avLst/>
          </a:prstGeom>
        </p:spPr>
      </p:pic>
      <p:sp>
        <p:nvSpPr>
          <p:cNvPr id="10" name="Rectangle 9">
            <a:extLst>
              <a:ext uri="{FF2B5EF4-FFF2-40B4-BE49-F238E27FC236}">
                <a16:creationId xmlns:a16="http://schemas.microsoft.com/office/drawing/2014/main" id="{E9B2F880-6BA7-4174-97CE-374E0A1AAC3E}"/>
              </a:ext>
            </a:extLst>
          </p:cNvPr>
          <p:cNvSpPr/>
          <p:nvPr/>
        </p:nvSpPr>
        <p:spPr>
          <a:xfrm>
            <a:off x="6469259" y="5344459"/>
            <a:ext cx="3127395" cy="307777"/>
          </a:xfrm>
          <a:prstGeom prst="rect">
            <a:avLst/>
          </a:prstGeom>
        </p:spPr>
        <p:txBody>
          <a:bodyPr wrap="none">
            <a:spAutoFit/>
          </a:bodyPr>
          <a:lstStyle/>
          <a:p>
            <a:pPr lvl="0"/>
            <a:r>
              <a:rPr lang="fi-FI" sz="1400" dirty="0">
                <a:solidFill>
                  <a:prstClr val="white"/>
                </a:solidFill>
              </a:rPr>
              <a:t>Kuvat: Pinkka/Jouko Rikkinen, CC-BY-4.0</a:t>
            </a:r>
            <a:endParaRPr lang="en-FI" sz="1400" dirty="0">
              <a:solidFill>
                <a:prstClr val="white"/>
              </a:solidFill>
            </a:endParaRPr>
          </a:p>
        </p:txBody>
      </p:sp>
      <p:pic>
        <p:nvPicPr>
          <p:cNvPr id="12" name="Picture 11" descr="A close up of a green plant&#10;&#10;Description generated with very high confidence">
            <a:extLst>
              <a:ext uri="{FF2B5EF4-FFF2-40B4-BE49-F238E27FC236}">
                <a16:creationId xmlns:a16="http://schemas.microsoft.com/office/drawing/2014/main" id="{0ACAEB9F-0B9B-456C-9B7A-4225B327A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16" y="1435367"/>
            <a:ext cx="3578352" cy="2377440"/>
          </a:xfrm>
          <a:prstGeom prst="rect">
            <a:avLst/>
          </a:prstGeom>
        </p:spPr>
      </p:pic>
    </p:spTree>
    <p:extLst>
      <p:ext uri="{BB962C8B-B14F-4D97-AF65-F5344CB8AC3E}">
        <p14:creationId xmlns:p14="http://schemas.microsoft.com/office/powerpoint/2010/main" val="2253872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Kalalokki</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fontScale="77500" lnSpcReduction="20000"/>
          </a:bodyPr>
          <a:lstStyle/>
          <a:p>
            <a:pPr marL="0" indent="0" algn="ctr">
              <a:buNone/>
            </a:pPr>
            <a:r>
              <a:rPr lang="fi-FI" dirty="0"/>
              <a:t>Sopeutunut kaupungissa uusiin ihmiseltä peräisin oleviin ravinnonlähteisiin, esim. varastelee ruokaa toreilla ja tonkii roskiksia. Ärhäkät ja rohkeat yksilöt päätyvät asumaan kaupungeissa, ujot yksilöt ovat maaseudun rauhassa.</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pic>
        <p:nvPicPr>
          <p:cNvPr id="7" name="Picture 6" descr="A bird standing in front of a body of water&#10;&#10;Description generated with very high confidence">
            <a:extLst>
              <a:ext uri="{FF2B5EF4-FFF2-40B4-BE49-F238E27FC236}">
                <a16:creationId xmlns:a16="http://schemas.microsoft.com/office/drawing/2014/main" id="{26CFEAF0-9FFF-409B-A90B-7EF8A3A90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791" y="1020020"/>
            <a:ext cx="6500779" cy="4338563"/>
          </a:xfrm>
          <a:prstGeom prst="rect">
            <a:avLst/>
          </a:prstGeom>
        </p:spPr>
      </p:pic>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spTree>
    <p:extLst>
      <p:ext uri="{BB962C8B-B14F-4D97-AF65-F5344CB8AC3E}">
        <p14:creationId xmlns:p14="http://schemas.microsoft.com/office/powerpoint/2010/main" val="208373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Pohjanlepakko</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fontScale="77500" lnSpcReduction="20000"/>
          </a:bodyPr>
          <a:lstStyle/>
          <a:p>
            <a:pPr marL="0" indent="0" algn="ctr">
              <a:buNone/>
            </a:pPr>
            <a:r>
              <a:rPr lang="fi-FI" dirty="0"/>
              <a:t>Suomen yleisin kaupungeissa elävä lepakkolaji. Saalistaa katulamppujen valokeilassa lentäviä yöaktiivisia hyönteisiä. Talvehtimispaikkoja ullakoilla ja puistojen vanhoissa ontoissa puissa.</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pic>
        <p:nvPicPr>
          <p:cNvPr id="5" name="Picture 4" descr="A small brown animal&#10;&#10;Description generated with very high confidence">
            <a:extLst>
              <a:ext uri="{FF2B5EF4-FFF2-40B4-BE49-F238E27FC236}">
                <a16:creationId xmlns:a16="http://schemas.microsoft.com/office/drawing/2014/main" id="{F31A1BC2-70D3-4759-A0D3-35807D1BB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798" y="1015688"/>
            <a:ext cx="5980766" cy="4485575"/>
          </a:xfrm>
          <a:prstGeom prst="rect">
            <a:avLst/>
          </a:prstGeom>
        </p:spPr>
      </p:pic>
      <p:sp>
        <p:nvSpPr>
          <p:cNvPr id="6" name="TextBox 5">
            <a:extLst>
              <a:ext uri="{FF2B5EF4-FFF2-40B4-BE49-F238E27FC236}">
                <a16:creationId xmlns:a16="http://schemas.microsoft.com/office/drawing/2014/main" id="{10762BFB-FA01-420F-ADA5-768A92C9CB7A}"/>
              </a:ext>
            </a:extLst>
          </p:cNvPr>
          <p:cNvSpPr txBox="1"/>
          <p:nvPr/>
        </p:nvSpPr>
        <p:spPr>
          <a:xfrm>
            <a:off x="5282214" y="5187525"/>
            <a:ext cx="3808520" cy="307777"/>
          </a:xfrm>
          <a:prstGeom prst="rect">
            <a:avLst/>
          </a:prstGeom>
          <a:noFill/>
        </p:spPr>
        <p:txBody>
          <a:bodyPr wrap="square" rtlCol="0">
            <a:spAutoFit/>
          </a:bodyPr>
          <a:lstStyle/>
          <a:p>
            <a:r>
              <a:rPr lang="fi-FI" sz="1400" dirty="0">
                <a:solidFill>
                  <a:schemeClr val="bg1"/>
                </a:solidFill>
              </a:rPr>
              <a:t>Kuva: WikimediaCommons/Mnolf, CC-SA-2.0</a:t>
            </a:r>
            <a:endParaRPr lang="en-FI" dirty="0"/>
          </a:p>
        </p:txBody>
      </p:sp>
    </p:spTree>
    <p:extLst>
      <p:ext uri="{BB962C8B-B14F-4D97-AF65-F5344CB8AC3E}">
        <p14:creationId xmlns:p14="http://schemas.microsoft.com/office/powerpoint/2010/main" val="2817039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Kuparikiitäjäinen</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lnSpcReduction="10000"/>
          </a:bodyPr>
          <a:lstStyle/>
          <a:p>
            <a:pPr marL="0" indent="0" algn="ctr">
              <a:buNone/>
            </a:pPr>
            <a:r>
              <a:rPr lang="fi-FI" dirty="0"/>
              <a:t>Erilaiset maakiitäjäiset ovat kaupunkien yleisiä petokovakuoriaisia. Tämä laji viihtyy rehevissä puutarhoissa ja saalistaa öisin.</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pic>
        <p:nvPicPr>
          <p:cNvPr id="11" name="Picture 10" descr="A insect on the ground&#10;&#10;Description generated with very high confidence">
            <a:extLst>
              <a:ext uri="{FF2B5EF4-FFF2-40B4-BE49-F238E27FC236}">
                <a16:creationId xmlns:a16="http://schemas.microsoft.com/office/drawing/2014/main" id="{F1888875-AE18-447B-A525-273183279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581" y="1089735"/>
            <a:ext cx="6238041" cy="4548166"/>
          </a:xfrm>
          <a:prstGeom prst="rect">
            <a:avLst/>
          </a:prstGeom>
        </p:spPr>
      </p:pic>
    </p:spTree>
    <p:extLst>
      <p:ext uri="{BB962C8B-B14F-4D97-AF65-F5344CB8AC3E}">
        <p14:creationId xmlns:p14="http://schemas.microsoft.com/office/powerpoint/2010/main" val="561031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127579" y="346229"/>
            <a:ext cx="11209205" cy="1089138"/>
          </a:xfrm>
        </p:spPr>
        <p:txBody>
          <a:bodyPr>
            <a:normAutofit fontScale="90000"/>
          </a:bodyPr>
          <a:lstStyle/>
          <a:p>
            <a:pPr algn="ctr"/>
            <a:r>
              <a:rPr lang="fi-FI" dirty="0">
                <a:latin typeface="Plantagenet Cherokee" panose="02020602070100000000" pitchFamily="18" charset="0"/>
              </a:rPr>
              <a:t>Kylien ja kaupunkien lajit: </a:t>
            </a:r>
            <a:r>
              <a:rPr lang="fi-FI" dirty="0">
                <a:latin typeface="Palatino Linotype" panose="02040502050505030304" pitchFamily="18" charset="0"/>
              </a:rPr>
              <a:t>Tuhkelo</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894773"/>
            <a:ext cx="11567890" cy="745723"/>
          </a:xfrm>
        </p:spPr>
        <p:txBody>
          <a:bodyPr>
            <a:normAutofit fontScale="70000" lnSpcReduction="20000"/>
          </a:bodyPr>
          <a:lstStyle/>
          <a:p>
            <a:pPr marL="0" indent="0" algn="ctr">
              <a:buNone/>
            </a:pPr>
            <a:r>
              <a:rPr lang="fi-FI" dirty="0"/>
              <a:t>Kaupungeissa on suhteellisen vähän hajoittajia, koska hajotettavaa ainesta ei ole paljon (ihmiset useimmiten keräävät esim. syksyllä tippuneet lehdet pois puistoista). Joitakin hajottajasieniä kaupungeista kuitenkin löytyy. Kaupunkimetsässä voi olla myös lahopuita, joissa on kääpäsieniä.</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pic>
        <p:nvPicPr>
          <p:cNvPr id="7" name="Picture 6" descr="A close up of a flower garden&#10;&#10;Description generated with very high confidence">
            <a:extLst>
              <a:ext uri="{FF2B5EF4-FFF2-40B4-BE49-F238E27FC236}">
                <a16:creationId xmlns:a16="http://schemas.microsoft.com/office/drawing/2014/main" id="{60F3588A-003E-4516-80E3-383CDFA00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992" y="1062144"/>
            <a:ext cx="7001782" cy="4733711"/>
          </a:xfrm>
          <a:prstGeom prst="rect">
            <a:avLst/>
          </a:prstGeom>
        </p:spPr>
      </p:pic>
      <p:sp>
        <p:nvSpPr>
          <p:cNvPr id="10" name="Rectangle 9">
            <a:extLst>
              <a:ext uri="{FF2B5EF4-FFF2-40B4-BE49-F238E27FC236}">
                <a16:creationId xmlns:a16="http://schemas.microsoft.com/office/drawing/2014/main" id="{850E98DF-213E-4723-99D4-FB24E7732FDB}"/>
              </a:ext>
            </a:extLst>
          </p:cNvPr>
          <p:cNvSpPr/>
          <p:nvPr/>
        </p:nvSpPr>
        <p:spPr>
          <a:xfrm>
            <a:off x="6428942" y="5457501"/>
            <a:ext cx="3040832" cy="307777"/>
          </a:xfrm>
          <a:prstGeom prst="rect">
            <a:avLst/>
          </a:prstGeom>
        </p:spPr>
        <p:txBody>
          <a:bodyPr wrap="none">
            <a:spAutoFit/>
          </a:bodyPr>
          <a:lstStyle/>
          <a:p>
            <a:r>
              <a:rPr lang="fi-FI" sz="1400" dirty="0">
                <a:solidFill>
                  <a:schemeClr val="bg1"/>
                </a:solidFill>
              </a:rPr>
              <a:t>Kuva: Pinkka/Jouko Rikkinen, CC-BY-4.0</a:t>
            </a:r>
            <a:endParaRPr lang="en-FI" sz="1400" dirty="0">
              <a:solidFill>
                <a:schemeClr val="bg1"/>
              </a:solidFill>
            </a:endParaRPr>
          </a:p>
        </p:txBody>
      </p:sp>
    </p:spTree>
    <p:extLst>
      <p:ext uri="{BB962C8B-B14F-4D97-AF65-F5344CB8AC3E}">
        <p14:creationId xmlns:p14="http://schemas.microsoft.com/office/powerpoint/2010/main" val="644372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532373" y="217504"/>
            <a:ext cx="10946453" cy="1047565"/>
          </a:xfrm>
        </p:spPr>
        <p:txBody>
          <a:bodyPr>
            <a:normAutofit/>
          </a:bodyPr>
          <a:lstStyle/>
          <a:p>
            <a:pPr algn="ctr"/>
            <a:r>
              <a:rPr lang="fi-FI" dirty="0">
                <a:latin typeface="Plantagenet Cherokee" panose="02020602070100000000" pitchFamily="18" charset="0"/>
              </a:rPr>
              <a:t>Kylien ja kaupunkien lajit: Sormipaisukarve</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797117"/>
            <a:ext cx="11567890" cy="843379"/>
          </a:xfrm>
        </p:spPr>
        <p:txBody>
          <a:bodyPr>
            <a:normAutofit fontScale="92500"/>
          </a:bodyPr>
          <a:lstStyle/>
          <a:p>
            <a:pPr marL="0" indent="0" algn="ctr">
              <a:buNone/>
            </a:pPr>
            <a:r>
              <a:rPr lang="fi-FI" dirty="0"/>
              <a:t>Kaupungin pinnat ovat oivia kasvupaikkoja jäkälille. Sormipaisukarve on niistä yleisimpiä ja kasvaa puiden rungoilla, kivillä, seinämillä. Sietää hyvin ilmansaasteita.</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pic>
        <p:nvPicPr>
          <p:cNvPr id="7" name="Picture 6" descr="A picture containing fungus&#10;&#10;Description generated with very high confidence">
            <a:extLst>
              <a:ext uri="{FF2B5EF4-FFF2-40B4-BE49-F238E27FC236}">
                <a16:creationId xmlns:a16="http://schemas.microsoft.com/office/drawing/2014/main" id="{03815B49-0C2B-4E4D-BA1A-2B4B5B979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12042" y="39579"/>
            <a:ext cx="4587113" cy="6778841"/>
          </a:xfrm>
          <a:prstGeom prst="rect">
            <a:avLst/>
          </a:prstGeom>
        </p:spPr>
      </p:pic>
      <p:sp>
        <p:nvSpPr>
          <p:cNvPr id="11" name="Rectangle 10">
            <a:extLst>
              <a:ext uri="{FF2B5EF4-FFF2-40B4-BE49-F238E27FC236}">
                <a16:creationId xmlns:a16="http://schemas.microsoft.com/office/drawing/2014/main" id="{7501349E-FC4F-40A6-8D83-065162727A8D}"/>
              </a:ext>
            </a:extLst>
          </p:cNvPr>
          <p:cNvSpPr/>
          <p:nvPr/>
        </p:nvSpPr>
        <p:spPr>
          <a:xfrm>
            <a:off x="6354187" y="1148461"/>
            <a:ext cx="3040832" cy="307777"/>
          </a:xfrm>
          <a:prstGeom prst="rect">
            <a:avLst/>
          </a:prstGeom>
        </p:spPr>
        <p:txBody>
          <a:bodyPr wrap="none">
            <a:spAutoFit/>
          </a:bodyPr>
          <a:lstStyle/>
          <a:p>
            <a:pPr lvl="0"/>
            <a:r>
              <a:rPr lang="fi-FI" sz="1400" dirty="0">
                <a:solidFill>
                  <a:prstClr val="white"/>
                </a:solidFill>
              </a:rPr>
              <a:t>Kuva: Pinkka/Jouko Rikkinen, CC-BY-4.0</a:t>
            </a:r>
            <a:endParaRPr lang="en-FI" sz="1400" dirty="0">
              <a:solidFill>
                <a:prstClr val="white"/>
              </a:solidFill>
            </a:endParaRPr>
          </a:p>
        </p:txBody>
      </p:sp>
    </p:spTree>
    <p:extLst>
      <p:ext uri="{BB962C8B-B14F-4D97-AF65-F5344CB8AC3E}">
        <p14:creationId xmlns:p14="http://schemas.microsoft.com/office/powerpoint/2010/main" val="374605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568171" y="346229"/>
            <a:ext cx="10768613" cy="843379"/>
          </a:xfrm>
        </p:spPr>
        <p:txBody>
          <a:bodyPr>
            <a:normAutofit fontScale="90000"/>
          </a:bodyPr>
          <a:lstStyle/>
          <a:p>
            <a:pPr algn="ctr"/>
            <a:r>
              <a:rPr lang="fi-FI" dirty="0">
                <a:latin typeface="Plantagenet Cherokee" panose="02020602070100000000" pitchFamily="18" charset="0"/>
              </a:rPr>
              <a:t>Kylien ja kaupunkien lajit: Ihminen</a:t>
            </a:r>
            <a:br>
              <a:rPr lang="fi-FI" dirty="0"/>
            </a:b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5539667"/>
            <a:ext cx="11567890" cy="1100830"/>
          </a:xfrm>
        </p:spPr>
        <p:txBody>
          <a:bodyPr>
            <a:normAutofit fontScale="85000" lnSpcReduction="20000"/>
          </a:bodyPr>
          <a:lstStyle/>
          <a:p>
            <a:pPr marL="0" indent="0" algn="ctr">
              <a:buNone/>
            </a:pPr>
            <a:r>
              <a:rPr lang="fi-FI" dirty="0"/>
              <a:t>Kaupunki- ja kyläympäristön avainlaji: ylläpitää elinympäristöä. Tarvitsee muita ympäristön lajeja voidakseen hyvin – siksi kaupunkiluonto on meille tärkeä.</a:t>
            </a:r>
          </a:p>
          <a:p>
            <a:pPr marL="0" indent="0" algn="ctr">
              <a:buNone/>
            </a:pPr>
            <a:r>
              <a:rPr lang="fi-FI" dirty="0"/>
              <a:t>Ihmishavaintoja ei tarvitse ilmoittaa kokoelmakilpailuun :)</a:t>
            </a:r>
          </a:p>
        </p:txBody>
      </p:sp>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sp>
        <p:nvSpPr>
          <p:cNvPr id="9" name="TextBox 8">
            <a:extLst>
              <a:ext uri="{FF2B5EF4-FFF2-40B4-BE49-F238E27FC236}">
                <a16:creationId xmlns:a16="http://schemas.microsoft.com/office/drawing/2014/main" id="{B50B7C1B-DC95-4720-BA82-0759AEF4342E}"/>
              </a:ext>
            </a:extLst>
          </p:cNvPr>
          <p:cNvSpPr txBox="1"/>
          <p:nvPr/>
        </p:nvSpPr>
        <p:spPr>
          <a:xfrm>
            <a:off x="7415027" y="5081584"/>
            <a:ext cx="1567543" cy="276999"/>
          </a:xfrm>
          <a:prstGeom prst="rect">
            <a:avLst/>
          </a:prstGeom>
          <a:noFill/>
        </p:spPr>
        <p:txBody>
          <a:bodyPr wrap="square" rtlCol="0">
            <a:spAutoFit/>
          </a:bodyPr>
          <a:lstStyle/>
          <a:p>
            <a:r>
              <a:rPr lang="fi-FI" sz="1200" dirty="0">
                <a:solidFill>
                  <a:schemeClr val="bg1"/>
                </a:solidFill>
              </a:rPr>
              <a:t>Kuva: Hannu Eskonen</a:t>
            </a:r>
            <a:endParaRPr lang="en-FI" sz="1200" dirty="0">
              <a:solidFill>
                <a:schemeClr val="bg1"/>
              </a:solidFill>
            </a:endParaRPr>
          </a:p>
        </p:txBody>
      </p:sp>
      <p:pic>
        <p:nvPicPr>
          <p:cNvPr id="5" name="Picture 4" descr="A person sitting in front of a building&#10;&#10;Description generated with very high confidence">
            <a:extLst>
              <a:ext uri="{FF2B5EF4-FFF2-40B4-BE49-F238E27FC236}">
                <a16:creationId xmlns:a16="http://schemas.microsoft.com/office/drawing/2014/main" id="{395309D2-19AE-4D9D-9BEB-C8134C189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71" y="968341"/>
            <a:ext cx="6620427" cy="4334511"/>
          </a:xfrm>
          <a:prstGeom prst="rect">
            <a:avLst/>
          </a:prstGeom>
        </p:spPr>
      </p:pic>
      <p:pic>
        <p:nvPicPr>
          <p:cNvPr id="7" name="Picture 6" descr="A person wearing a costume&#10;&#10;Description generated with high confidence">
            <a:extLst>
              <a:ext uri="{FF2B5EF4-FFF2-40B4-BE49-F238E27FC236}">
                <a16:creationId xmlns:a16="http://schemas.microsoft.com/office/drawing/2014/main" id="{CCAC8D67-F0EF-486B-B699-6D814AB5C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236" y="1426423"/>
            <a:ext cx="4906667" cy="3271111"/>
          </a:xfrm>
          <a:prstGeom prst="rect">
            <a:avLst/>
          </a:prstGeom>
        </p:spPr>
      </p:pic>
    </p:spTree>
    <p:extLst>
      <p:ext uri="{BB962C8B-B14F-4D97-AF65-F5344CB8AC3E}">
        <p14:creationId xmlns:p14="http://schemas.microsoft.com/office/powerpoint/2010/main" val="2978282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DAE2-17AC-4DD4-A7FF-E51A8E307F6C}"/>
              </a:ext>
            </a:extLst>
          </p:cNvPr>
          <p:cNvSpPr>
            <a:spLocks noGrp="1"/>
          </p:cNvSpPr>
          <p:nvPr>
            <p:ph type="title"/>
          </p:nvPr>
        </p:nvSpPr>
        <p:spPr/>
        <p:txBody>
          <a:bodyPr/>
          <a:lstStyle/>
          <a:p>
            <a:r>
              <a:rPr lang="fi-FI" dirty="0">
                <a:latin typeface="Plantagenet Cherokee" panose="02020602070100000000" pitchFamily="18" charset="0"/>
              </a:rPr>
              <a:t>Kilpailun sarjat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28EF25EC-9954-4B48-A833-3EE3E53AE3AF}"/>
              </a:ext>
            </a:extLst>
          </p:cNvPr>
          <p:cNvSpPr>
            <a:spLocks noGrp="1"/>
          </p:cNvSpPr>
          <p:nvPr>
            <p:ph idx="1"/>
          </p:nvPr>
        </p:nvSpPr>
        <p:spPr>
          <a:xfrm>
            <a:off x="838200" y="1825625"/>
            <a:ext cx="9721684" cy="4351338"/>
          </a:xfrm>
        </p:spPr>
        <p:txBody>
          <a:bodyPr>
            <a:normAutofit fontScale="92500" lnSpcReduction="10000"/>
          </a:bodyPr>
          <a:lstStyle/>
          <a:p>
            <a:pPr marL="0" indent="0">
              <a:buNone/>
            </a:pPr>
            <a:r>
              <a:rPr lang="x-none" b="1" dirty="0"/>
              <a:t>Alakouluille</a:t>
            </a:r>
            <a:endParaRPr lang="en-FI" b="1" dirty="0"/>
          </a:p>
          <a:p>
            <a:pPr marL="0" indent="0">
              <a:buNone/>
            </a:pPr>
            <a:r>
              <a:rPr lang="fi-FI" dirty="0"/>
              <a:t>1. Alakoululaisten sarja (10 lajia), valokuvat lajeista tai prässätyistä kasveista</a:t>
            </a:r>
            <a:endParaRPr lang="en-FI" dirty="0"/>
          </a:p>
          <a:p>
            <a:pPr marL="0" indent="0">
              <a:buNone/>
            </a:pPr>
            <a:r>
              <a:rPr lang="fi-FI" b="1" dirty="0"/>
              <a:t>Yläkouluille</a:t>
            </a:r>
            <a:endParaRPr lang="en-FI" b="1" dirty="0"/>
          </a:p>
          <a:p>
            <a:pPr marL="0" indent="0">
              <a:buNone/>
            </a:pPr>
            <a:r>
              <a:rPr lang="fi-FI" dirty="0"/>
              <a:t>2. Laji.fi-sarja yläkouluille (minimi 20 lajia)</a:t>
            </a:r>
            <a:br>
              <a:rPr lang="fi-FI" dirty="0"/>
            </a:br>
            <a:r>
              <a:rPr lang="fi-FI" dirty="0"/>
              <a:t>3. Kerätty kokoelma eli prässätty kasvikokoelma (tai muu eliökokoelma, esim. hyönteiset), yläkoulujen sarja, minimi 50 lajia</a:t>
            </a:r>
            <a:endParaRPr lang="en-FI" dirty="0"/>
          </a:p>
          <a:p>
            <a:pPr marL="0" indent="0">
              <a:buNone/>
            </a:pPr>
            <a:r>
              <a:rPr lang="fi-FI" b="1" dirty="0"/>
              <a:t>Toisen asteen opiskelijoille</a:t>
            </a:r>
            <a:endParaRPr lang="en-FI" b="1" dirty="0"/>
          </a:p>
          <a:p>
            <a:pPr marL="0" indent="0">
              <a:buNone/>
            </a:pPr>
            <a:r>
              <a:rPr lang="fi-FI" dirty="0"/>
              <a:t>4. Laji.fi-sarja toisen asteen opiskelijoille (minimi 20 lajia)</a:t>
            </a:r>
            <a:br>
              <a:rPr lang="fi-FI" dirty="0"/>
            </a:br>
            <a:r>
              <a:rPr lang="fi-FI" dirty="0"/>
              <a:t>5. Kerätty kokoelma eli prässätty kasvikokoelma (tai muu eliökokoelma, esim. hyönteiset), lukiosarja, minimi 50 lajia</a:t>
            </a:r>
            <a:endParaRPr lang="en-FI" dirty="0"/>
          </a:p>
          <a:p>
            <a:pPr lvl="1"/>
            <a:endParaRPr lang="en-FI" dirty="0"/>
          </a:p>
        </p:txBody>
      </p:sp>
      <p:pic>
        <p:nvPicPr>
          <p:cNvPr id="4" name="Picture 3">
            <a:extLst>
              <a:ext uri="{FF2B5EF4-FFF2-40B4-BE49-F238E27FC236}">
                <a16:creationId xmlns:a16="http://schemas.microsoft.com/office/drawing/2014/main" id="{7413284C-1470-4B97-81D0-D7E77D839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76963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407B-3AEC-4719-A7A9-0124EC4CDC47}"/>
              </a:ext>
            </a:extLst>
          </p:cNvPr>
          <p:cNvSpPr>
            <a:spLocks noGrp="1"/>
          </p:cNvSpPr>
          <p:nvPr>
            <p:ph type="ctrTitle"/>
          </p:nvPr>
        </p:nvSpPr>
        <p:spPr>
          <a:xfrm>
            <a:off x="1524000" y="64901"/>
            <a:ext cx="9144000" cy="1455575"/>
          </a:xfrm>
        </p:spPr>
        <p:txBody>
          <a:bodyPr>
            <a:normAutofit/>
          </a:bodyPr>
          <a:lstStyle/>
          <a:p>
            <a:r>
              <a:rPr lang="fi-FI" dirty="0">
                <a:latin typeface="Plantagenet Cherokee" panose="020B0604020202020204" pitchFamily="18" charset="0"/>
              </a:rPr>
              <a:t>Naturan kokoelmakilpailu</a:t>
            </a:r>
            <a:endParaRPr lang="en-FI" dirty="0">
              <a:latin typeface="Plantagenet Cherokee" panose="020B0604020202020204" pitchFamily="18" charset="0"/>
            </a:endParaRPr>
          </a:p>
        </p:txBody>
      </p:sp>
      <p:sp>
        <p:nvSpPr>
          <p:cNvPr id="3" name="Subtitle 2">
            <a:extLst>
              <a:ext uri="{FF2B5EF4-FFF2-40B4-BE49-F238E27FC236}">
                <a16:creationId xmlns:a16="http://schemas.microsoft.com/office/drawing/2014/main" id="{7CA46F99-D275-4204-99C8-B3BF759EB9D3}"/>
              </a:ext>
            </a:extLst>
          </p:cNvPr>
          <p:cNvSpPr>
            <a:spLocks noGrp="1"/>
          </p:cNvSpPr>
          <p:nvPr>
            <p:ph type="subTitle" idx="1"/>
          </p:nvPr>
        </p:nvSpPr>
        <p:spPr>
          <a:xfrm>
            <a:off x="1440221" y="1557820"/>
            <a:ext cx="9144000" cy="679353"/>
          </a:xfrm>
        </p:spPr>
        <p:txBody>
          <a:bodyPr>
            <a:normAutofit/>
          </a:bodyPr>
          <a:lstStyle/>
          <a:p>
            <a:r>
              <a:rPr lang="fi-FI" sz="2800" dirty="0">
                <a:latin typeface="Plantagenet Cherokee" panose="02020602070100000000" pitchFamily="18" charset="0"/>
              </a:rPr>
              <a:t>2018 teema: Kylien ja kaupunkien lajit</a:t>
            </a:r>
            <a:endParaRPr lang="en-FI" sz="2800" dirty="0">
              <a:latin typeface="Plantagenet Cherokee" panose="02020602070100000000" pitchFamily="18" charset="0"/>
            </a:endParaRPr>
          </a:p>
        </p:txBody>
      </p:sp>
      <p:pic>
        <p:nvPicPr>
          <p:cNvPr id="5" name="Picture 4">
            <a:extLst>
              <a:ext uri="{FF2B5EF4-FFF2-40B4-BE49-F238E27FC236}">
                <a16:creationId xmlns:a16="http://schemas.microsoft.com/office/drawing/2014/main" id="{3FE81A77-CF16-44BD-BF5C-7646DB9B8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431" y="4711862"/>
            <a:ext cx="3205843" cy="2137229"/>
          </a:xfrm>
          <a:prstGeom prst="rect">
            <a:avLst/>
          </a:prstGeom>
        </p:spPr>
      </p:pic>
      <p:pic>
        <p:nvPicPr>
          <p:cNvPr id="7" name="Picture 6">
            <a:extLst>
              <a:ext uri="{FF2B5EF4-FFF2-40B4-BE49-F238E27FC236}">
                <a16:creationId xmlns:a16="http://schemas.microsoft.com/office/drawing/2014/main" id="{B08AF42B-7064-4A29-968A-93B83BFB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655" y="4709725"/>
            <a:ext cx="3205843" cy="2139366"/>
          </a:xfrm>
          <a:prstGeom prst="rect">
            <a:avLst/>
          </a:prstGeom>
        </p:spPr>
      </p:pic>
      <p:pic>
        <p:nvPicPr>
          <p:cNvPr id="9" name="Picture 8">
            <a:extLst>
              <a:ext uri="{FF2B5EF4-FFF2-40B4-BE49-F238E27FC236}">
                <a16:creationId xmlns:a16="http://schemas.microsoft.com/office/drawing/2014/main" id="{D2372A81-1EDB-431C-95BC-C8FC967AE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569" y="4711862"/>
            <a:ext cx="3285264" cy="2146138"/>
          </a:xfrm>
          <a:prstGeom prst="rect">
            <a:avLst/>
          </a:prstGeom>
        </p:spPr>
      </p:pic>
      <p:pic>
        <p:nvPicPr>
          <p:cNvPr id="8" name="Picture 7">
            <a:extLst>
              <a:ext uri="{FF2B5EF4-FFF2-40B4-BE49-F238E27FC236}">
                <a16:creationId xmlns:a16="http://schemas.microsoft.com/office/drawing/2014/main" id="{47492D47-B4F8-400D-BBEC-C5332736B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310"/>
            <a:ext cx="3173000" cy="2146139"/>
          </a:xfrm>
          <a:prstGeom prst="rect">
            <a:avLst/>
          </a:prstGeom>
        </p:spPr>
      </p:pic>
      <p:sp>
        <p:nvSpPr>
          <p:cNvPr id="10" name="TextBox 9">
            <a:extLst>
              <a:ext uri="{FF2B5EF4-FFF2-40B4-BE49-F238E27FC236}">
                <a16:creationId xmlns:a16="http://schemas.microsoft.com/office/drawing/2014/main" id="{5D3FB26B-CC67-4D2D-9CFF-F15EF5A968DC}"/>
              </a:ext>
            </a:extLst>
          </p:cNvPr>
          <p:cNvSpPr txBox="1"/>
          <p:nvPr/>
        </p:nvSpPr>
        <p:spPr>
          <a:xfrm>
            <a:off x="94971" y="6572092"/>
            <a:ext cx="2905598" cy="276999"/>
          </a:xfrm>
          <a:prstGeom prst="rect">
            <a:avLst/>
          </a:prstGeom>
          <a:noFill/>
        </p:spPr>
        <p:txBody>
          <a:bodyPr wrap="square" rtlCol="0">
            <a:spAutoFit/>
          </a:bodyPr>
          <a:lstStyle/>
          <a:p>
            <a:r>
              <a:rPr lang="fi-FI" sz="1200" dirty="0">
                <a:solidFill>
                  <a:schemeClr val="bg1"/>
                </a:solidFill>
              </a:rPr>
              <a:t>Kuvat: Hannu Eskonen, Anna Haukka, Flickr</a:t>
            </a:r>
            <a:endParaRPr lang="en-FI" sz="1200" dirty="0">
              <a:solidFill>
                <a:schemeClr val="bg1"/>
              </a:solidFill>
            </a:endParaRPr>
          </a:p>
        </p:txBody>
      </p:sp>
      <p:pic>
        <p:nvPicPr>
          <p:cNvPr id="11" name="Picture 10" descr="A close up of a logo&#10;&#10;Description generated with very high confidence">
            <a:extLst>
              <a:ext uri="{FF2B5EF4-FFF2-40B4-BE49-F238E27FC236}">
                <a16:creationId xmlns:a16="http://schemas.microsoft.com/office/drawing/2014/main" id="{60D1FEA2-7BF6-41FF-A5B7-0B1820380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69" y="2725517"/>
            <a:ext cx="1108969" cy="1108969"/>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91791C18-46BA-42F0-BC9D-708A889A3F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0007" y="2602609"/>
            <a:ext cx="1278571" cy="1353891"/>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732A4273-E0BF-4989-93D3-94A5D33E2F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1706" y="2645728"/>
            <a:ext cx="2714533" cy="1248685"/>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F4C557ED-B724-4943-AFBB-E8E2ECCA39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222" y="2468645"/>
            <a:ext cx="1195194" cy="1488752"/>
          </a:xfrm>
          <a:prstGeom prst="rect">
            <a:avLst/>
          </a:prstGeom>
        </p:spPr>
      </p:pic>
      <p:pic>
        <p:nvPicPr>
          <p:cNvPr id="19" name="Picture 18">
            <a:extLst>
              <a:ext uri="{FF2B5EF4-FFF2-40B4-BE49-F238E27FC236}">
                <a16:creationId xmlns:a16="http://schemas.microsoft.com/office/drawing/2014/main" id="{8E180A83-EE56-4C8F-BD59-21A87294A022}"/>
              </a:ext>
            </a:extLst>
          </p:cNvPr>
          <p:cNvPicPr>
            <a:picLocks noChangeAspect="1"/>
          </p:cNvPicPr>
          <p:nvPr/>
        </p:nvPicPr>
        <p:blipFill>
          <a:blip r:embed="rId10"/>
          <a:stretch>
            <a:fillRect/>
          </a:stretch>
        </p:blipFill>
        <p:spPr>
          <a:xfrm>
            <a:off x="8315400" y="2882803"/>
            <a:ext cx="2774933" cy="793502"/>
          </a:xfrm>
          <a:prstGeom prst="rect">
            <a:avLst/>
          </a:prstGeom>
        </p:spPr>
      </p:pic>
    </p:spTree>
    <p:extLst>
      <p:ext uri="{BB962C8B-B14F-4D97-AF65-F5344CB8AC3E}">
        <p14:creationId xmlns:p14="http://schemas.microsoft.com/office/powerpoint/2010/main" val="2568505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DAE2-17AC-4DD4-A7FF-E51A8E307F6C}"/>
              </a:ext>
            </a:extLst>
          </p:cNvPr>
          <p:cNvSpPr>
            <a:spLocks noGrp="1"/>
          </p:cNvSpPr>
          <p:nvPr>
            <p:ph type="title"/>
          </p:nvPr>
        </p:nvSpPr>
        <p:spPr/>
        <p:txBody>
          <a:bodyPr/>
          <a:lstStyle/>
          <a:p>
            <a:r>
              <a:rPr lang="fi-FI" dirty="0">
                <a:latin typeface="Plantagenet Cherokee" panose="02020602070100000000" pitchFamily="18" charset="0"/>
              </a:rPr>
              <a:t>Lajihavainnon kriteerit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28EF25EC-9954-4B48-A833-3EE3E53AE3AF}"/>
              </a:ext>
            </a:extLst>
          </p:cNvPr>
          <p:cNvSpPr>
            <a:spLocks noGrp="1"/>
          </p:cNvSpPr>
          <p:nvPr>
            <p:ph idx="1"/>
          </p:nvPr>
        </p:nvSpPr>
        <p:spPr/>
        <p:txBody>
          <a:bodyPr>
            <a:normAutofit/>
          </a:bodyPr>
          <a:lstStyle/>
          <a:p>
            <a:pPr lvl="0"/>
            <a:r>
              <a:rPr lang="fi-FI" dirty="0"/>
              <a:t>Tunnistettava lajin yksilö, tuntomerkit esillä ja selvät</a:t>
            </a:r>
            <a:endParaRPr lang="en-FI" dirty="0"/>
          </a:p>
          <a:p>
            <a:pPr lvl="0"/>
            <a:r>
              <a:rPr lang="fi-FI" dirty="0"/>
              <a:t>Sijaintitieto ja paikkakuvaus keruupaikasta</a:t>
            </a:r>
            <a:endParaRPr lang="en-FI" dirty="0"/>
          </a:p>
          <a:p>
            <a:pPr lvl="0"/>
            <a:r>
              <a:rPr lang="fi-FI" dirty="0"/>
              <a:t>Havaintoajankohta/keruuajankohta</a:t>
            </a:r>
            <a:endParaRPr lang="en-FI" dirty="0"/>
          </a:p>
          <a:p>
            <a:pPr lvl="0"/>
            <a:r>
              <a:rPr lang="fi-FI" dirty="0"/>
              <a:t>Kerääjän nimi</a:t>
            </a:r>
          </a:p>
          <a:p>
            <a:pPr lvl="0"/>
            <a:endParaRPr lang="en-FI" dirty="0"/>
          </a:p>
          <a:p>
            <a:r>
              <a:rPr lang="fi-FI" dirty="0"/>
              <a:t>Lajien tulee olla kerätty vuonna 2018. Jos kokoelma on hyvin laaja ja perustuu myös aiemmalle harrastuneisuudelle voi siihen sisällyttää myös aiemmin kerättyjä lajeja, mutta keruuaika- ja paikka tulee tällöinkin olla selvästi esillä.</a:t>
            </a:r>
            <a:endParaRPr lang="en-FI" dirty="0"/>
          </a:p>
          <a:p>
            <a:endParaRPr lang="en-FI" dirty="0"/>
          </a:p>
        </p:txBody>
      </p:sp>
      <p:pic>
        <p:nvPicPr>
          <p:cNvPr id="4" name="Picture 3">
            <a:extLst>
              <a:ext uri="{FF2B5EF4-FFF2-40B4-BE49-F238E27FC236}">
                <a16:creationId xmlns:a16="http://schemas.microsoft.com/office/drawing/2014/main" id="{999B7ECC-61D4-47EE-8E42-C7069AE50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380539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E8F1-7A56-4F4A-BD88-67515A498D7D}"/>
              </a:ext>
            </a:extLst>
          </p:cNvPr>
          <p:cNvSpPr>
            <a:spLocks noGrp="1"/>
          </p:cNvSpPr>
          <p:nvPr>
            <p:ph type="title"/>
          </p:nvPr>
        </p:nvSpPr>
        <p:spPr/>
        <p:txBody>
          <a:bodyPr/>
          <a:lstStyle/>
          <a:p>
            <a:r>
              <a:rPr lang="fi-FI" dirty="0">
                <a:latin typeface="Plantagenet Cherokee" panose="02020602070100000000" pitchFamily="18" charset="0"/>
              </a:rPr>
              <a:t>Mitä on kansalaistiede?</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8C287BD7-9D02-4EE1-8508-BFB7B5853112}"/>
              </a:ext>
            </a:extLst>
          </p:cNvPr>
          <p:cNvSpPr>
            <a:spLocks noGrp="1"/>
          </p:cNvSpPr>
          <p:nvPr>
            <p:ph idx="1"/>
          </p:nvPr>
        </p:nvSpPr>
        <p:spPr>
          <a:xfrm>
            <a:off x="595618" y="1602297"/>
            <a:ext cx="9964266" cy="4574666"/>
          </a:xfrm>
        </p:spPr>
        <p:txBody>
          <a:bodyPr>
            <a:normAutofit lnSpcReduction="10000"/>
          </a:bodyPr>
          <a:lstStyle/>
          <a:p>
            <a:r>
              <a:rPr lang="fi-FI" dirty="0"/>
              <a:t>Kansalaistiede = tieteellistä tutkimusta, jonka toteuttamiseen osallistuvat tavalliset ihmiset</a:t>
            </a:r>
          </a:p>
          <a:p>
            <a:r>
              <a:rPr lang="fi-FI" dirty="0"/>
              <a:t>Lajitietokantaan ihmiset ilmoittavat lajihavaintojaan ja osallistuvat siten tiedon tuottamiseen tutkijoiden käyttöön</a:t>
            </a:r>
          </a:p>
          <a:p>
            <a:r>
              <a:rPr lang="fi-FI" dirty="0"/>
              <a:t>Esimerkkejä Suomesta ja muualta maailmasta:</a:t>
            </a:r>
          </a:p>
          <a:p>
            <a:pPr marL="0" indent="0">
              <a:buNone/>
            </a:pPr>
            <a:r>
              <a:rPr lang="fi-FI" sz="1800" dirty="0"/>
              <a:t>Linnustonseuranta, Luonnontieteellinen keskusmuseo:</a:t>
            </a:r>
            <a:br>
              <a:rPr lang="fi-FI" sz="1800" dirty="0"/>
            </a:br>
            <a:r>
              <a:rPr lang="fi-FI" sz="1800" dirty="0">
                <a:hlinkClick r:id="rId2"/>
              </a:rPr>
              <a:t>https://www.luomus.fi/fi/linnustonseuranta</a:t>
            </a:r>
            <a:endParaRPr lang="fi-FI" sz="1800" dirty="0"/>
          </a:p>
          <a:p>
            <a:pPr marL="0" indent="0">
              <a:buNone/>
            </a:pPr>
            <a:r>
              <a:rPr lang="fi-FI" sz="1800" dirty="0"/>
              <a:t>Lehtopöllöjen värimuodot Suomessa, Luonnontieteellinen keskusmuseo:</a:t>
            </a:r>
            <a:br>
              <a:rPr lang="fi-FI" sz="1800" dirty="0"/>
            </a:br>
            <a:r>
              <a:rPr lang="fi-FI" sz="1800" dirty="0">
                <a:hlinkClick r:id="rId3"/>
              </a:rPr>
              <a:t>https://www.luomus.fi/fi/lehtopollon-varimuodot</a:t>
            </a:r>
            <a:endParaRPr lang="en-FI" sz="1800" dirty="0"/>
          </a:p>
          <a:p>
            <a:pPr marL="0" indent="0">
              <a:buNone/>
            </a:pPr>
            <a:r>
              <a:rPr lang="fi-FI" sz="1800" dirty="0"/>
              <a:t>Lintujen evoluution tutkimista lintujen värien avulla:</a:t>
            </a:r>
            <a:br>
              <a:rPr lang="fi-FI" sz="1800" dirty="0"/>
            </a:br>
            <a:r>
              <a:rPr lang="fi-FI" sz="1800" dirty="0">
                <a:hlinkClick r:id="rId4"/>
              </a:rPr>
              <a:t>https://www.zooniverse.org/projects/ghthomas/project-plumage/about/research</a:t>
            </a:r>
            <a:endParaRPr lang="fi-FI" sz="1800" dirty="0"/>
          </a:p>
          <a:p>
            <a:pPr marL="0" indent="0">
              <a:buNone/>
            </a:pPr>
            <a:r>
              <a:rPr lang="fi-FI" sz="1800" dirty="0"/>
              <a:t>Lintujen esiintymisen ja ominaisuuksien kartoittamista löytyneiden sulkien avulla Australiassa:</a:t>
            </a:r>
            <a:br>
              <a:rPr lang="fi-FI" sz="1800" dirty="0"/>
            </a:br>
            <a:r>
              <a:rPr lang="fi-FI" sz="1800" dirty="0">
                <a:hlinkClick r:id="rId5"/>
              </a:rPr>
              <a:t>http://feathermap.ansto.gov.au/</a:t>
            </a:r>
            <a:endParaRPr lang="fi-FI" sz="1800" dirty="0"/>
          </a:p>
          <a:p>
            <a:pPr marL="0" indent="0">
              <a:buNone/>
            </a:pPr>
            <a:endParaRPr lang="fi-FI" sz="1800" dirty="0"/>
          </a:p>
        </p:txBody>
      </p:sp>
      <p:pic>
        <p:nvPicPr>
          <p:cNvPr id="4" name="Picture 3">
            <a:extLst>
              <a:ext uri="{FF2B5EF4-FFF2-40B4-BE49-F238E27FC236}">
                <a16:creationId xmlns:a16="http://schemas.microsoft.com/office/drawing/2014/main" id="{6D3D982F-DC30-4F8B-82C8-47F89C9A1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300489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F94A-95ED-4277-8F27-A26852F6663D}"/>
              </a:ext>
            </a:extLst>
          </p:cNvPr>
          <p:cNvSpPr>
            <a:spLocks noGrp="1"/>
          </p:cNvSpPr>
          <p:nvPr>
            <p:ph type="title"/>
          </p:nvPr>
        </p:nvSpPr>
        <p:spPr>
          <a:xfrm>
            <a:off x="838200" y="473979"/>
            <a:ext cx="9721684" cy="1119929"/>
          </a:xfrm>
        </p:spPr>
        <p:txBody>
          <a:bodyPr>
            <a:normAutofit fontScale="90000"/>
          </a:bodyPr>
          <a:lstStyle/>
          <a:p>
            <a:r>
              <a:rPr lang="fi-FI" dirty="0">
                <a:latin typeface="Plantagenet Cherokee" panose="02020602070100000000" pitchFamily="18" charset="0"/>
              </a:rPr>
              <a:t>Laji.fi on kaikille avoin Suomen kansallinen eliökokoelma</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D79F7DB7-3199-44A3-9BFC-A778E7D23EDB}"/>
              </a:ext>
            </a:extLst>
          </p:cNvPr>
          <p:cNvSpPr>
            <a:spLocks noGrp="1"/>
          </p:cNvSpPr>
          <p:nvPr>
            <p:ph idx="1"/>
          </p:nvPr>
        </p:nvSpPr>
        <p:spPr>
          <a:xfrm>
            <a:off x="838200" y="2277472"/>
            <a:ext cx="9721684" cy="4106549"/>
          </a:xfrm>
        </p:spPr>
        <p:txBody>
          <a:bodyPr>
            <a:normAutofit/>
          </a:bodyPr>
          <a:lstStyle/>
          <a:p>
            <a:r>
              <a:rPr lang="fi-FI" dirty="0"/>
              <a:t>Koostuu luonnontieteellisten museoiden näytteistä ja harrastajien ilmoittamista lajihavainnoista</a:t>
            </a:r>
          </a:p>
          <a:p>
            <a:r>
              <a:rPr lang="fi-FI" dirty="0"/>
              <a:t>Kaikki laji.fi:ssä olevat havainnot ovat avointa tietoa eli kenen tahansa käytössä, siis myös kiinnostuneiden kansalaisten</a:t>
            </a:r>
          </a:p>
          <a:p>
            <a:r>
              <a:rPr lang="fi-FI" dirty="0"/>
              <a:t>Tieto on myös osa maailmanlaajuista lajitietokantaa ja sen pohjalta syntyvät tutkimukset ovat nopeasti ja tasapuolisesti hyödynnettävissä maailmanlaajuisesti</a:t>
            </a:r>
          </a:p>
          <a:p>
            <a:r>
              <a:rPr lang="fi-FI" dirty="0"/>
              <a:t>Lähde: laji.fi ja avointiede.fi</a:t>
            </a:r>
          </a:p>
        </p:txBody>
      </p:sp>
      <p:pic>
        <p:nvPicPr>
          <p:cNvPr id="4" name="Picture 3">
            <a:extLst>
              <a:ext uri="{FF2B5EF4-FFF2-40B4-BE49-F238E27FC236}">
                <a16:creationId xmlns:a16="http://schemas.microsoft.com/office/drawing/2014/main" id="{577B6CB6-85AA-4A8B-A6EC-DE0C1768A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F019D781-F98B-4A2B-81A1-D7C9A0612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6533" y="1998091"/>
            <a:ext cx="2505467" cy="1152515"/>
          </a:xfrm>
          <a:prstGeom prst="rect">
            <a:avLst/>
          </a:prstGeom>
        </p:spPr>
      </p:pic>
    </p:spTree>
    <p:extLst>
      <p:ext uri="{BB962C8B-B14F-4D97-AF65-F5344CB8AC3E}">
        <p14:creationId xmlns:p14="http://schemas.microsoft.com/office/powerpoint/2010/main" val="1919539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85D8-A5E4-436F-9337-00C1910C8A9E}"/>
              </a:ext>
            </a:extLst>
          </p:cNvPr>
          <p:cNvSpPr>
            <a:spLocks noGrp="1"/>
          </p:cNvSpPr>
          <p:nvPr>
            <p:ph type="title"/>
          </p:nvPr>
        </p:nvSpPr>
        <p:spPr/>
        <p:txBody>
          <a:bodyPr/>
          <a:lstStyle/>
          <a:p>
            <a:endParaRPr lang="en-FI"/>
          </a:p>
        </p:txBody>
      </p:sp>
      <p:sp>
        <p:nvSpPr>
          <p:cNvPr id="3" name="Content Placeholder 2">
            <a:extLst>
              <a:ext uri="{FF2B5EF4-FFF2-40B4-BE49-F238E27FC236}">
                <a16:creationId xmlns:a16="http://schemas.microsoft.com/office/drawing/2014/main" id="{9D6C6855-A138-4399-BBD7-E35B355A90C0}"/>
              </a:ext>
            </a:extLst>
          </p:cNvPr>
          <p:cNvSpPr>
            <a:spLocks noGrp="1"/>
          </p:cNvSpPr>
          <p:nvPr>
            <p:ph idx="1"/>
          </p:nvPr>
        </p:nvSpPr>
        <p:spPr/>
        <p:txBody>
          <a:bodyPr/>
          <a:lstStyle/>
          <a:p>
            <a:endParaRPr lang="en-FI"/>
          </a:p>
        </p:txBody>
      </p:sp>
      <p:pic>
        <p:nvPicPr>
          <p:cNvPr id="4" name="Picture 3">
            <a:extLst>
              <a:ext uri="{FF2B5EF4-FFF2-40B4-BE49-F238E27FC236}">
                <a16:creationId xmlns:a16="http://schemas.microsoft.com/office/drawing/2014/main" id="{C6BD257F-B0FF-49F7-936F-E281B1BF55D3}"/>
              </a:ext>
            </a:extLst>
          </p:cNvPr>
          <p:cNvPicPr>
            <a:picLocks noChangeAspect="1"/>
          </p:cNvPicPr>
          <p:nvPr/>
        </p:nvPicPr>
        <p:blipFill>
          <a:blip r:embed="rId2"/>
          <a:stretch>
            <a:fillRect/>
          </a:stretch>
        </p:blipFill>
        <p:spPr>
          <a:xfrm>
            <a:off x="0" y="365125"/>
            <a:ext cx="12192000" cy="5957279"/>
          </a:xfrm>
          <a:prstGeom prst="rect">
            <a:avLst/>
          </a:prstGeom>
        </p:spPr>
      </p:pic>
      <p:sp>
        <p:nvSpPr>
          <p:cNvPr id="5" name="TextBox 4">
            <a:extLst>
              <a:ext uri="{FF2B5EF4-FFF2-40B4-BE49-F238E27FC236}">
                <a16:creationId xmlns:a16="http://schemas.microsoft.com/office/drawing/2014/main" id="{04DBE6F9-F04C-416C-A882-E47E5A95D1D5}"/>
              </a:ext>
            </a:extLst>
          </p:cNvPr>
          <p:cNvSpPr txBox="1"/>
          <p:nvPr/>
        </p:nvSpPr>
        <p:spPr>
          <a:xfrm>
            <a:off x="11353800" y="6492875"/>
            <a:ext cx="729343" cy="369332"/>
          </a:xfrm>
          <a:prstGeom prst="rect">
            <a:avLst/>
          </a:prstGeom>
          <a:noFill/>
        </p:spPr>
        <p:txBody>
          <a:bodyPr wrap="square" rtlCol="0">
            <a:spAutoFit/>
          </a:bodyPr>
          <a:lstStyle/>
          <a:p>
            <a:r>
              <a:rPr lang="fi-FI" dirty="0">
                <a:hlinkClick r:id="rId3"/>
              </a:rPr>
              <a:t>Laji.fi</a:t>
            </a:r>
            <a:endParaRPr lang="en-FI" dirty="0"/>
          </a:p>
        </p:txBody>
      </p:sp>
    </p:spTree>
    <p:extLst>
      <p:ext uri="{BB962C8B-B14F-4D97-AF65-F5344CB8AC3E}">
        <p14:creationId xmlns:p14="http://schemas.microsoft.com/office/powerpoint/2010/main" val="15117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07DEA-31FC-4674-9D54-7D4FC6F0364E}"/>
              </a:ext>
            </a:extLst>
          </p:cNvPr>
          <p:cNvPicPr>
            <a:picLocks noChangeAspect="1"/>
          </p:cNvPicPr>
          <p:nvPr/>
        </p:nvPicPr>
        <p:blipFill>
          <a:blip r:embed="rId3"/>
          <a:stretch>
            <a:fillRect/>
          </a:stretch>
        </p:blipFill>
        <p:spPr>
          <a:xfrm>
            <a:off x="0" y="317462"/>
            <a:ext cx="12192000" cy="6105630"/>
          </a:xfrm>
          <a:prstGeom prst="rect">
            <a:avLst/>
          </a:prstGeom>
        </p:spPr>
      </p:pic>
      <p:sp>
        <p:nvSpPr>
          <p:cNvPr id="2" name="Title 1">
            <a:extLst>
              <a:ext uri="{FF2B5EF4-FFF2-40B4-BE49-F238E27FC236}">
                <a16:creationId xmlns:a16="http://schemas.microsoft.com/office/drawing/2014/main" id="{EAB21544-A93A-4D46-B5F1-1FECB0F8E1E7}"/>
              </a:ext>
            </a:extLst>
          </p:cNvPr>
          <p:cNvSpPr>
            <a:spLocks noGrp="1"/>
          </p:cNvSpPr>
          <p:nvPr>
            <p:ph type="title"/>
          </p:nvPr>
        </p:nvSpPr>
        <p:spPr>
          <a:xfrm>
            <a:off x="397079" y="4400229"/>
            <a:ext cx="11794921" cy="1325563"/>
          </a:xfrm>
        </p:spPr>
        <p:txBody>
          <a:bodyPr/>
          <a:lstStyle/>
          <a:p>
            <a:r>
              <a:rPr lang="fi-FI" dirty="0">
                <a:solidFill>
                  <a:schemeClr val="bg1"/>
                </a:solidFill>
                <a:latin typeface="Plantagenet Cherokee" panose="02020602070100000000" pitchFamily="18" charset="0"/>
              </a:rPr>
              <a:t>Global Biodiversity Information Facility, GBIF</a:t>
            </a:r>
            <a:endParaRPr lang="en-FI" dirty="0">
              <a:solidFill>
                <a:schemeClr val="bg1"/>
              </a:solidFill>
              <a:latin typeface="Plantagenet Cherokee" panose="02020602070100000000" pitchFamily="18" charset="0"/>
            </a:endParaRPr>
          </a:p>
        </p:txBody>
      </p:sp>
      <p:sp>
        <p:nvSpPr>
          <p:cNvPr id="3" name="TextBox 2">
            <a:extLst>
              <a:ext uri="{FF2B5EF4-FFF2-40B4-BE49-F238E27FC236}">
                <a16:creationId xmlns:a16="http://schemas.microsoft.com/office/drawing/2014/main" id="{7AA918DF-DABB-4CBA-9614-DB8CD2E37DD4}"/>
              </a:ext>
            </a:extLst>
          </p:cNvPr>
          <p:cNvSpPr txBox="1"/>
          <p:nvPr/>
        </p:nvSpPr>
        <p:spPr>
          <a:xfrm>
            <a:off x="11017189" y="6423092"/>
            <a:ext cx="1571347" cy="369332"/>
          </a:xfrm>
          <a:prstGeom prst="rect">
            <a:avLst/>
          </a:prstGeom>
          <a:noFill/>
        </p:spPr>
        <p:txBody>
          <a:bodyPr wrap="square" rtlCol="0">
            <a:spAutoFit/>
          </a:bodyPr>
          <a:lstStyle/>
          <a:p>
            <a:r>
              <a:rPr lang="fi-FI" dirty="0">
                <a:hlinkClick r:id="rId4"/>
              </a:rPr>
              <a:t>gbif.org</a:t>
            </a:r>
            <a:endParaRPr lang="en-FI" dirty="0"/>
          </a:p>
        </p:txBody>
      </p:sp>
    </p:spTree>
    <p:extLst>
      <p:ext uri="{BB962C8B-B14F-4D97-AF65-F5344CB8AC3E}">
        <p14:creationId xmlns:p14="http://schemas.microsoft.com/office/powerpoint/2010/main" val="233456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15A3-2A74-42E5-A446-BADE5C063968}"/>
              </a:ext>
            </a:extLst>
          </p:cNvPr>
          <p:cNvSpPr>
            <a:spLocks noGrp="1"/>
          </p:cNvSpPr>
          <p:nvPr>
            <p:ph type="title"/>
          </p:nvPr>
        </p:nvSpPr>
        <p:spPr/>
        <p:txBody>
          <a:bodyPr/>
          <a:lstStyle/>
          <a:p>
            <a:r>
              <a:rPr lang="fi-FI" dirty="0">
                <a:latin typeface="Plantagenet Cherokee" panose="02020602070100000000" pitchFamily="18" charset="0"/>
              </a:rPr>
              <a:t>Miksi lajeja/lajihavaintoja kerätään?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DA054166-2397-439C-8A14-7D740ECE8E52}"/>
              </a:ext>
            </a:extLst>
          </p:cNvPr>
          <p:cNvSpPr>
            <a:spLocks noGrp="1"/>
          </p:cNvSpPr>
          <p:nvPr>
            <p:ph idx="1"/>
          </p:nvPr>
        </p:nvSpPr>
        <p:spPr>
          <a:xfrm>
            <a:off x="838200" y="1825625"/>
            <a:ext cx="9901335" cy="4351338"/>
          </a:xfrm>
        </p:spPr>
        <p:txBody>
          <a:bodyPr>
            <a:normAutofit fontScale="92500" lnSpcReduction="10000"/>
          </a:bodyPr>
          <a:lstStyle/>
          <a:p>
            <a:r>
              <a:rPr lang="fi-FI" dirty="0"/>
              <a:t>Harrastus</a:t>
            </a:r>
          </a:p>
          <a:p>
            <a:r>
              <a:rPr lang="fi-FI" dirty="0"/>
              <a:t>Oppiminen</a:t>
            </a:r>
          </a:p>
          <a:p>
            <a:r>
              <a:rPr lang="fi-FI" dirty="0"/>
              <a:t>Tutkimus:</a:t>
            </a:r>
          </a:p>
          <a:p>
            <a:pPr lvl="1"/>
            <a:r>
              <a:rPr lang="fi-FI" dirty="0"/>
              <a:t>Pitkäaikaisseurannat lajien esiintymisestä</a:t>
            </a:r>
          </a:p>
          <a:p>
            <a:pPr lvl="1"/>
            <a:r>
              <a:rPr lang="fi-FI" dirty="0"/>
              <a:t>Tiedetään onko laji harvinainen/yleinen</a:t>
            </a:r>
          </a:p>
          <a:p>
            <a:pPr lvl="1"/>
            <a:r>
              <a:rPr lang="fi-FI" dirty="0"/>
              <a:t>Havaitaan haitallisten vieraslajien leviäminen</a:t>
            </a:r>
          </a:p>
          <a:p>
            <a:pPr lvl="1"/>
            <a:r>
              <a:rPr lang="fi-FI" dirty="0"/>
              <a:t>Lintujen muuttoreittien seuranta</a:t>
            </a:r>
          </a:p>
          <a:p>
            <a:pPr lvl="1"/>
            <a:r>
              <a:rPr lang="fi-FI" dirty="0"/>
              <a:t>Kevään etenemisen seuranta, eli miten kevät etenee luonnossa eri vuosina</a:t>
            </a:r>
          </a:p>
          <a:p>
            <a:r>
              <a:rPr lang="fi-FI" dirty="0"/>
              <a:t>Maankäytön suunnittelu:</a:t>
            </a:r>
          </a:p>
          <a:p>
            <a:pPr lvl="1"/>
            <a:r>
              <a:rPr lang="fi-FI" dirty="0"/>
              <a:t>Suojelualuesuunnittelu</a:t>
            </a:r>
          </a:p>
          <a:p>
            <a:pPr lvl="1"/>
            <a:r>
              <a:rPr lang="fi-FI" dirty="0"/>
              <a:t>Rakentamisen suunnittelu siten, että ei rakenneta sinne, missä uhanalaisia lajeja</a:t>
            </a:r>
          </a:p>
          <a:p>
            <a:pPr lvl="1"/>
            <a:endParaRPr lang="fi-FI" dirty="0"/>
          </a:p>
          <a:p>
            <a:endParaRPr lang="en-FI" dirty="0"/>
          </a:p>
        </p:txBody>
      </p:sp>
      <p:pic>
        <p:nvPicPr>
          <p:cNvPr id="4" name="Picture 3">
            <a:extLst>
              <a:ext uri="{FF2B5EF4-FFF2-40B4-BE49-F238E27FC236}">
                <a16:creationId xmlns:a16="http://schemas.microsoft.com/office/drawing/2014/main" id="{6567BD40-F5CD-4649-9F81-3903DF386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2386098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4219-5B41-4202-89FE-7FFE50E80365}"/>
              </a:ext>
            </a:extLst>
          </p:cNvPr>
          <p:cNvSpPr>
            <a:spLocks noGrp="1"/>
          </p:cNvSpPr>
          <p:nvPr>
            <p:ph type="title"/>
          </p:nvPr>
        </p:nvSpPr>
        <p:spPr>
          <a:xfrm>
            <a:off x="838200" y="276837"/>
            <a:ext cx="8527742" cy="1266737"/>
          </a:xfrm>
        </p:spPr>
        <p:txBody>
          <a:bodyPr>
            <a:normAutofit fontScale="90000"/>
          </a:bodyPr>
          <a:lstStyle/>
          <a:p>
            <a:r>
              <a:rPr lang="fi-FI" dirty="0">
                <a:latin typeface="Plantagenet Cherokee" panose="02020602070100000000" pitchFamily="18" charset="0"/>
              </a:rPr>
              <a:t>Mihin laji.fi tietokantaa käytetään?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CBD6C9E0-31BA-4C18-9B58-BECCE6595D55}"/>
              </a:ext>
            </a:extLst>
          </p:cNvPr>
          <p:cNvSpPr>
            <a:spLocks noGrp="1"/>
          </p:cNvSpPr>
          <p:nvPr>
            <p:ph idx="1"/>
          </p:nvPr>
        </p:nvSpPr>
        <p:spPr>
          <a:xfrm>
            <a:off x="601141" y="1633491"/>
            <a:ext cx="9958744" cy="5029909"/>
          </a:xfrm>
        </p:spPr>
        <p:txBody>
          <a:bodyPr>
            <a:normAutofit/>
          </a:bodyPr>
          <a:lstStyle/>
          <a:p>
            <a:r>
              <a:rPr lang="fi-FI" dirty="0"/>
              <a:t>Tietokannan tietoja käytetään mm. lajien uhanalaisuusarviointien tekemiseen</a:t>
            </a:r>
          </a:p>
          <a:p>
            <a:r>
              <a:rPr lang="fi-FI" dirty="0"/>
              <a:t>Linnustonseuranta, arviointi suojelun onnistumisesta, ilmastonmuutoksen vaikutukset</a:t>
            </a:r>
          </a:p>
          <a:p>
            <a:r>
              <a:rPr lang="fi-FI" dirty="0"/>
              <a:t>Suomen kasvien levinneisyyskartastot</a:t>
            </a:r>
          </a:p>
          <a:p>
            <a:r>
              <a:rPr lang="fi-FI" dirty="0"/>
              <a:t>Kevään ajoituksen seuranta</a:t>
            </a:r>
          </a:p>
          <a:p>
            <a:endParaRPr lang="fi-FI" dirty="0"/>
          </a:p>
          <a:p>
            <a:r>
              <a:rPr lang="fi-FI" dirty="0"/>
              <a:t>Lue lisää: </a:t>
            </a:r>
            <a:r>
              <a:rPr lang="fi-FI" dirty="0">
                <a:hlinkClick r:id="rId2"/>
              </a:rPr>
              <a:t>https://www.luomus.fi/fi/seurantauutiset</a:t>
            </a:r>
            <a:endParaRPr lang="fi-FI" dirty="0"/>
          </a:p>
          <a:p>
            <a:endParaRPr lang="fi-FI" dirty="0"/>
          </a:p>
          <a:p>
            <a:endParaRPr lang="fi-FI" dirty="0"/>
          </a:p>
          <a:p>
            <a:endParaRPr lang="en-FI" dirty="0"/>
          </a:p>
        </p:txBody>
      </p:sp>
      <p:pic>
        <p:nvPicPr>
          <p:cNvPr id="4" name="Picture 3">
            <a:extLst>
              <a:ext uri="{FF2B5EF4-FFF2-40B4-BE49-F238E27FC236}">
                <a16:creationId xmlns:a16="http://schemas.microsoft.com/office/drawing/2014/main" id="{095ED7A2-3DF2-42C5-AA1B-89D569C3C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51751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4219-5B41-4202-89FE-7FFE50E80365}"/>
              </a:ext>
            </a:extLst>
          </p:cNvPr>
          <p:cNvSpPr>
            <a:spLocks noGrp="1"/>
          </p:cNvSpPr>
          <p:nvPr>
            <p:ph type="title"/>
          </p:nvPr>
        </p:nvSpPr>
        <p:spPr>
          <a:xfrm>
            <a:off x="838200" y="276837"/>
            <a:ext cx="8527742" cy="1266737"/>
          </a:xfrm>
        </p:spPr>
        <p:txBody>
          <a:bodyPr>
            <a:normAutofit fontScale="90000"/>
          </a:bodyPr>
          <a:lstStyle/>
          <a:p>
            <a:r>
              <a:rPr lang="fi-FI" dirty="0">
                <a:latin typeface="Plantagenet Cherokee" panose="02020602070100000000" pitchFamily="18" charset="0"/>
              </a:rPr>
              <a:t>Mistä lajeista havaintoja pitää tehdä, että niistä on hyötyä?</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CBD6C9E0-31BA-4C18-9B58-BECCE6595D55}"/>
              </a:ext>
            </a:extLst>
          </p:cNvPr>
          <p:cNvSpPr>
            <a:spLocks noGrp="1"/>
          </p:cNvSpPr>
          <p:nvPr>
            <p:ph idx="1"/>
          </p:nvPr>
        </p:nvSpPr>
        <p:spPr>
          <a:xfrm>
            <a:off x="601141" y="1895787"/>
            <a:ext cx="9958744" cy="4767613"/>
          </a:xfrm>
        </p:spPr>
        <p:txBody>
          <a:bodyPr>
            <a:normAutofit/>
          </a:bodyPr>
          <a:lstStyle/>
          <a:p>
            <a:r>
              <a:rPr lang="fi-FI" dirty="0"/>
              <a:t>Arvokkaita havaintoja tehdään aivan kaikista lajeista. </a:t>
            </a:r>
          </a:p>
          <a:p>
            <a:r>
              <a:rPr lang="fi-FI" dirty="0"/>
              <a:t>Monilta alueilta puuttuu tietoja yleisimpien lajien levinnäisyydestä, sillä harrastajat eivät välttämättä ole aina jaksaneet ilmoittaa niitä. </a:t>
            </a:r>
          </a:p>
          <a:p>
            <a:r>
              <a:rPr lang="fi-FI" dirty="0"/>
              <a:t>Havainnot niinkin tavallisista lajeista kuin voikukka, kuusi tai varis ovat siis tärkeitä.</a:t>
            </a:r>
          </a:p>
          <a:p>
            <a:r>
              <a:rPr lang="fi-FI" dirty="0"/>
              <a:t>Laji.fi toimii tieteellisten periaatteiden mukaan: Jos havainto tai lajimääritys vaikuttaa epävarmalta, joku muu arvioi sen luotettavuutta. Avoimuus ja vertaisarviointi kuuluvat tieteelliseen työhön, koska sillä voidaan varmistaa tuotetun tiedon luotettavuus.</a:t>
            </a:r>
          </a:p>
          <a:p>
            <a:endParaRPr lang="fi-FI" dirty="0"/>
          </a:p>
          <a:p>
            <a:endParaRPr lang="fi-FI" dirty="0"/>
          </a:p>
          <a:p>
            <a:endParaRPr lang="en-FI" dirty="0"/>
          </a:p>
        </p:txBody>
      </p:sp>
      <p:pic>
        <p:nvPicPr>
          <p:cNvPr id="4" name="Picture 3">
            <a:extLst>
              <a:ext uri="{FF2B5EF4-FFF2-40B4-BE49-F238E27FC236}">
                <a16:creationId xmlns:a16="http://schemas.microsoft.com/office/drawing/2014/main" id="{095ED7A2-3DF2-42C5-AA1B-89D569C3C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204102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F94A-95ED-4277-8F27-A26852F6663D}"/>
              </a:ext>
            </a:extLst>
          </p:cNvPr>
          <p:cNvSpPr>
            <a:spLocks noGrp="1"/>
          </p:cNvSpPr>
          <p:nvPr>
            <p:ph type="title"/>
          </p:nvPr>
        </p:nvSpPr>
        <p:spPr>
          <a:xfrm>
            <a:off x="838200" y="268449"/>
            <a:ext cx="10515600" cy="1325459"/>
          </a:xfrm>
        </p:spPr>
        <p:txBody>
          <a:bodyPr/>
          <a:lstStyle/>
          <a:p>
            <a:r>
              <a:rPr lang="fi-FI" dirty="0">
                <a:latin typeface="Plantagenet Cherokee" panose="02020602070100000000" pitchFamily="18" charset="0"/>
              </a:rPr>
              <a:t>Onko minun lajihavaintoni tarpeeksi hyvä?</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D79F7DB7-3199-44A3-9BFC-A778E7D23EDB}"/>
              </a:ext>
            </a:extLst>
          </p:cNvPr>
          <p:cNvSpPr>
            <a:spLocks noGrp="1"/>
          </p:cNvSpPr>
          <p:nvPr>
            <p:ph idx="1"/>
          </p:nvPr>
        </p:nvSpPr>
        <p:spPr>
          <a:xfrm>
            <a:off x="838200" y="2071942"/>
            <a:ext cx="9721684" cy="4591458"/>
          </a:xfrm>
        </p:spPr>
        <p:txBody>
          <a:bodyPr>
            <a:normAutofit fontScale="92500" lnSpcReduction="10000"/>
          </a:bodyPr>
          <a:lstStyle/>
          <a:p>
            <a:r>
              <a:rPr lang="fi-FI" dirty="0"/>
              <a:t>Miksi minun tuottamaani tietoa tarvitaan, eivätkö ammattilaiset voi tehdä tätä? </a:t>
            </a:r>
          </a:p>
          <a:p>
            <a:pPr lvl="1"/>
            <a:r>
              <a:rPr lang="fi-FI" dirty="0"/>
              <a:t>Niukat resurssit ammattikäytössä, kun usea harrastaja ilmoittaa havaintoja saadaan paljon enemmän tietoa ja laajemilta alueilta.</a:t>
            </a:r>
          </a:p>
          <a:p>
            <a:pPr lvl="1"/>
            <a:r>
              <a:rPr lang="fi-FI" dirty="0"/>
              <a:t>Suurin osa havainnoista kerätään vapaaehtoisvoimin eli kuka tahansa harrastaja tai vaikka koululainen voi kerätä havaintoja koko Suomen eliökokoelmaan.</a:t>
            </a:r>
          </a:p>
          <a:p>
            <a:r>
              <a:rPr lang="fi-FI" dirty="0">
                <a:solidFill>
                  <a:schemeClr val="accent2">
                    <a:lumMod val="75000"/>
                  </a:schemeClr>
                </a:solidFill>
              </a:rPr>
              <a:t>Onko minun lajihavaintoni tarpeeksi laadukasta tietoa tieteen käyttöön? </a:t>
            </a:r>
            <a:r>
              <a:rPr lang="fi-FI" dirty="0">
                <a:solidFill>
                  <a:srgbClr val="FF0000"/>
                </a:solidFill>
              </a:rPr>
              <a:t>KYLLÄ.</a:t>
            </a:r>
          </a:p>
          <a:p>
            <a:r>
              <a:rPr lang="fi-FI" dirty="0"/>
              <a:t>Kun tunnistat lajin oikein, ilmoitat sijainnin ja esiintymispaikan sekä havaintoajan, on tämä tarpeeksi tietoa lajihavaintoon. Samanlaista tietoa tuottavat ammattimaiset luontokartoittajat ja kokeneet harrastajat.</a:t>
            </a:r>
          </a:p>
        </p:txBody>
      </p:sp>
      <p:pic>
        <p:nvPicPr>
          <p:cNvPr id="4" name="Picture 3">
            <a:extLst>
              <a:ext uri="{FF2B5EF4-FFF2-40B4-BE49-F238E27FC236}">
                <a16:creationId xmlns:a16="http://schemas.microsoft.com/office/drawing/2014/main" id="{5EE52043-E8D7-41A8-A480-E5DA51672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2537423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F94A-95ED-4277-8F27-A26852F6663D}"/>
              </a:ext>
            </a:extLst>
          </p:cNvPr>
          <p:cNvSpPr>
            <a:spLocks noGrp="1"/>
          </p:cNvSpPr>
          <p:nvPr>
            <p:ph type="title"/>
          </p:nvPr>
        </p:nvSpPr>
        <p:spPr>
          <a:xfrm>
            <a:off x="278363" y="0"/>
            <a:ext cx="10515600" cy="1325459"/>
          </a:xfrm>
        </p:spPr>
        <p:txBody>
          <a:bodyPr/>
          <a:lstStyle/>
          <a:p>
            <a:r>
              <a:rPr lang="fi-FI" dirty="0">
                <a:latin typeface="Plantagenet Cherokee" panose="02020602070100000000" pitchFamily="18" charset="0"/>
              </a:rPr>
              <a:t>Esimerkkejä laji.fi-havainnoista ja kuvista</a:t>
            </a:r>
            <a:endParaRPr lang="en-FI" dirty="0">
              <a:latin typeface="Plantagenet Cherokee" panose="02020602070100000000" pitchFamily="18" charset="0"/>
            </a:endParaRPr>
          </a:p>
        </p:txBody>
      </p:sp>
      <p:pic>
        <p:nvPicPr>
          <p:cNvPr id="4" name="Picture 3">
            <a:extLst>
              <a:ext uri="{FF2B5EF4-FFF2-40B4-BE49-F238E27FC236}">
                <a16:creationId xmlns:a16="http://schemas.microsoft.com/office/drawing/2014/main" id="{5EE52043-E8D7-41A8-A480-E5DA51672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pic>
        <p:nvPicPr>
          <p:cNvPr id="10" name="Content Placeholder 9" descr="A screenshot of a cell phone&#10;&#10;Description generated with very high confidence">
            <a:extLst>
              <a:ext uri="{FF2B5EF4-FFF2-40B4-BE49-F238E27FC236}">
                <a16:creationId xmlns:a16="http://schemas.microsoft.com/office/drawing/2014/main" id="{FAD0BD6D-4AD4-4C34-B274-9555E6E00B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0249" y="1255272"/>
            <a:ext cx="8595715" cy="5602728"/>
          </a:xfrm>
        </p:spPr>
      </p:pic>
    </p:spTree>
    <p:extLst>
      <p:ext uri="{BB962C8B-B14F-4D97-AF65-F5344CB8AC3E}">
        <p14:creationId xmlns:p14="http://schemas.microsoft.com/office/powerpoint/2010/main" val="28566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4127-BB5A-4510-BF1E-AC8399EB9C60}"/>
              </a:ext>
            </a:extLst>
          </p:cNvPr>
          <p:cNvSpPr>
            <a:spLocks noGrp="1"/>
          </p:cNvSpPr>
          <p:nvPr>
            <p:ph type="title"/>
          </p:nvPr>
        </p:nvSpPr>
        <p:spPr>
          <a:xfrm>
            <a:off x="466531" y="365125"/>
            <a:ext cx="6232849" cy="1325563"/>
          </a:xfrm>
        </p:spPr>
        <p:txBody>
          <a:bodyPr/>
          <a:lstStyle/>
          <a:p>
            <a:r>
              <a:rPr lang="fi-FI" dirty="0">
                <a:latin typeface="Plantagenet Cherokee" panose="02020602070100000000" pitchFamily="18" charset="0"/>
              </a:rPr>
              <a:t>Mikä on eliökokoelma?</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3BCC4FE5-E17E-4F81-89A9-C925065103B0}"/>
              </a:ext>
            </a:extLst>
          </p:cNvPr>
          <p:cNvSpPr>
            <a:spLocks noGrp="1"/>
          </p:cNvSpPr>
          <p:nvPr>
            <p:ph idx="1"/>
          </p:nvPr>
        </p:nvSpPr>
        <p:spPr>
          <a:xfrm>
            <a:off x="466532" y="1560352"/>
            <a:ext cx="6468114" cy="4616611"/>
          </a:xfrm>
        </p:spPr>
        <p:txBody>
          <a:bodyPr>
            <a:normAutofit/>
          </a:bodyPr>
          <a:lstStyle/>
          <a:p>
            <a:r>
              <a:rPr lang="fi-FI" dirty="0"/>
              <a:t>Kokoelma lajeja, täyttää seuraavat vaatimukset:</a:t>
            </a:r>
          </a:p>
          <a:p>
            <a:pPr lvl="1"/>
            <a:r>
              <a:rPr lang="fi-FI" dirty="0"/>
              <a:t>Lajit on tunnistettu ja tuntomerkit ovat esillä</a:t>
            </a:r>
          </a:p>
          <a:p>
            <a:pPr lvl="1"/>
            <a:r>
              <a:rPr lang="fi-FI" dirty="0"/>
              <a:t>Keruupaikka/havaintopaikka on tiedossa</a:t>
            </a:r>
          </a:p>
          <a:p>
            <a:pPr lvl="2"/>
            <a:r>
              <a:rPr lang="fi-FI" dirty="0"/>
              <a:t>Paikan kuvaus</a:t>
            </a:r>
          </a:p>
          <a:p>
            <a:pPr lvl="2"/>
            <a:r>
              <a:rPr lang="fi-FI" dirty="0"/>
              <a:t>Paikan sijaintitieto (esim. koordinaatteina)</a:t>
            </a:r>
          </a:p>
          <a:p>
            <a:pPr lvl="1"/>
            <a:r>
              <a:rPr lang="fi-FI" dirty="0"/>
              <a:t>Havaintoaika on tiedossa</a:t>
            </a:r>
          </a:p>
          <a:p>
            <a:pPr marL="914400" lvl="2" indent="0">
              <a:buNone/>
            </a:pPr>
            <a:endParaRPr lang="fi-FI" dirty="0"/>
          </a:p>
          <a:p>
            <a:r>
              <a:rPr lang="fi-FI" dirty="0"/>
              <a:t>Kokoelma voi olla joko kerätty (esim. prässätty kasvio) tai valokuvattu</a:t>
            </a:r>
            <a:endParaRPr lang="en-FI" dirty="0"/>
          </a:p>
        </p:txBody>
      </p:sp>
      <p:grpSp>
        <p:nvGrpSpPr>
          <p:cNvPr id="4" name="Group 3">
            <a:extLst>
              <a:ext uri="{FF2B5EF4-FFF2-40B4-BE49-F238E27FC236}">
                <a16:creationId xmlns:a16="http://schemas.microsoft.com/office/drawing/2014/main" id="{26B92D3A-A906-43D4-A190-D2846439CDD1}"/>
              </a:ext>
            </a:extLst>
          </p:cNvPr>
          <p:cNvGrpSpPr/>
          <p:nvPr/>
        </p:nvGrpSpPr>
        <p:grpSpPr>
          <a:xfrm>
            <a:off x="6934646" y="0"/>
            <a:ext cx="5257354" cy="6858000"/>
            <a:chOff x="6934646" y="0"/>
            <a:chExt cx="5257354" cy="6858000"/>
          </a:xfrm>
        </p:grpSpPr>
        <p:pic>
          <p:nvPicPr>
            <p:cNvPr id="6" name="Picture 5">
              <a:extLst>
                <a:ext uri="{FF2B5EF4-FFF2-40B4-BE49-F238E27FC236}">
                  <a16:creationId xmlns:a16="http://schemas.microsoft.com/office/drawing/2014/main" id="{D70DAD70-FC01-4A4D-847C-473981F08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646" y="0"/>
              <a:ext cx="5257354" cy="6858000"/>
            </a:xfrm>
            <a:prstGeom prst="rect">
              <a:avLst/>
            </a:prstGeom>
          </p:spPr>
        </p:pic>
        <p:sp>
          <p:nvSpPr>
            <p:cNvPr id="7" name="TextBox 6">
              <a:extLst>
                <a:ext uri="{FF2B5EF4-FFF2-40B4-BE49-F238E27FC236}">
                  <a16:creationId xmlns:a16="http://schemas.microsoft.com/office/drawing/2014/main" id="{6F2ACF71-F20E-4B04-BA7F-83F0C55E90B6}"/>
                </a:ext>
              </a:extLst>
            </p:cNvPr>
            <p:cNvSpPr txBox="1"/>
            <p:nvPr/>
          </p:nvSpPr>
          <p:spPr>
            <a:xfrm>
              <a:off x="7276051" y="0"/>
              <a:ext cx="4915949" cy="261610"/>
            </a:xfrm>
            <a:prstGeom prst="rect">
              <a:avLst/>
            </a:prstGeom>
            <a:noFill/>
          </p:spPr>
          <p:txBody>
            <a:bodyPr wrap="square" rtlCol="0">
              <a:spAutoFit/>
            </a:bodyPr>
            <a:lstStyle/>
            <a:p>
              <a:r>
                <a:rPr lang="fi-FI" sz="1100" dirty="0">
                  <a:solidFill>
                    <a:schemeClr val="tx1">
                      <a:lumMod val="75000"/>
                      <a:lumOff val="25000"/>
                    </a:schemeClr>
                  </a:solidFill>
                </a:rPr>
                <a:t>Kuva: Flickr, Suomen kotiseutuliitto, Jaakko Ojala. Lisenssi: CC BY-NC-ND 2.0</a:t>
              </a:r>
              <a:endParaRPr lang="en-FI" sz="1100" dirty="0">
                <a:solidFill>
                  <a:schemeClr val="tx1">
                    <a:lumMod val="75000"/>
                    <a:lumOff val="25000"/>
                  </a:schemeClr>
                </a:solidFill>
              </a:endParaRPr>
            </a:p>
          </p:txBody>
        </p:sp>
      </p:grpSp>
    </p:spTree>
    <p:extLst>
      <p:ext uri="{BB962C8B-B14F-4D97-AF65-F5344CB8AC3E}">
        <p14:creationId xmlns:p14="http://schemas.microsoft.com/office/powerpoint/2010/main" val="291489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381DB3-A6CB-4713-9482-39C273555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964" y="528398"/>
            <a:ext cx="9071974" cy="6415311"/>
          </a:xfrm>
        </p:spPr>
      </p:pic>
      <p:cxnSp>
        <p:nvCxnSpPr>
          <p:cNvPr id="7" name="Straight Arrow Connector 6">
            <a:extLst>
              <a:ext uri="{FF2B5EF4-FFF2-40B4-BE49-F238E27FC236}">
                <a16:creationId xmlns:a16="http://schemas.microsoft.com/office/drawing/2014/main" id="{78AA2376-D20C-4035-AF37-875DDDF8F501}"/>
              </a:ext>
            </a:extLst>
          </p:cNvPr>
          <p:cNvCxnSpPr/>
          <p:nvPr/>
        </p:nvCxnSpPr>
        <p:spPr>
          <a:xfrm flipV="1">
            <a:off x="5402510" y="6174297"/>
            <a:ext cx="0" cy="3942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BECF48-D742-4E99-9EB7-92CB72680D17}"/>
              </a:ext>
            </a:extLst>
          </p:cNvPr>
          <p:cNvSpPr txBox="1"/>
          <p:nvPr/>
        </p:nvSpPr>
        <p:spPr>
          <a:xfrm>
            <a:off x="5259907" y="5834435"/>
            <a:ext cx="260044" cy="369332"/>
          </a:xfrm>
          <a:prstGeom prst="rect">
            <a:avLst/>
          </a:prstGeom>
          <a:noFill/>
        </p:spPr>
        <p:txBody>
          <a:bodyPr wrap="square" rtlCol="0">
            <a:spAutoFit/>
          </a:bodyPr>
          <a:lstStyle/>
          <a:p>
            <a:r>
              <a:rPr lang="fi-FI" dirty="0"/>
              <a:t>P</a:t>
            </a:r>
            <a:endParaRPr lang="en-FI" dirty="0"/>
          </a:p>
        </p:txBody>
      </p:sp>
      <p:sp>
        <p:nvSpPr>
          <p:cNvPr id="9" name="TextBox 8">
            <a:extLst>
              <a:ext uri="{FF2B5EF4-FFF2-40B4-BE49-F238E27FC236}">
                <a16:creationId xmlns:a16="http://schemas.microsoft.com/office/drawing/2014/main" id="{0F0088C7-BF91-4EC4-BAA4-E5E026972331}"/>
              </a:ext>
            </a:extLst>
          </p:cNvPr>
          <p:cNvSpPr txBox="1"/>
          <p:nvPr/>
        </p:nvSpPr>
        <p:spPr>
          <a:xfrm>
            <a:off x="1610685" y="254123"/>
            <a:ext cx="8095377" cy="400110"/>
          </a:xfrm>
          <a:prstGeom prst="rect">
            <a:avLst/>
          </a:prstGeom>
          <a:noFill/>
        </p:spPr>
        <p:txBody>
          <a:bodyPr wrap="square" rtlCol="0">
            <a:spAutoFit/>
          </a:bodyPr>
          <a:lstStyle/>
          <a:p>
            <a:r>
              <a:rPr lang="fi-FI" sz="2000" dirty="0"/>
              <a:t>Esimerkki Laji.fi:ssä olevista tiedoista: Kettuhavainnot pääkaupunkiseudulla</a:t>
            </a:r>
            <a:endParaRPr lang="en-FI" sz="2000" dirty="0"/>
          </a:p>
        </p:txBody>
      </p:sp>
      <p:pic>
        <p:nvPicPr>
          <p:cNvPr id="6" name="Picture 5">
            <a:extLst>
              <a:ext uri="{FF2B5EF4-FFF2-40B4-BE49-F238E27FC236}">
                <a16:creationId xmlns:a16="http://schemas.microsoft.com/office/drawing/2014/main" id="{7D2A1882-C9AD-43F5-9150-BBE4B278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1285135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41E5-24E3-4443-833F-0960AD85011A}"/>
              </a:ext>
            </a:extLst>
          </p:cNvPr>
          <p:cNvSpPr>
            <a:spLocks noGrp="1"/>
          </p:cNvSpPr>
          <p:nvPr>
            <p:ph type="title"/>
          </p:nvPr>
        </p:nvSpPr>
        <p:spPr>
          <a:xfrm>
            <a:off x="838200" y="310393"/>
            <a:ext cx="10515600" cy="1778466"/>
          </a:xfrm>
        </p:spPr>
        <p:txBody>
          <a:bodyPr>
            <a:normAutofit fontScale="90000"/>
          </a:bodyPr>
          <a:lstStyle/>
          <a:p>
            <a:r>
              <a:rPr lang="fi-FI" dirty="0">
                <a:latin typeface="Plantagenet Cherokee" panose="02020602070100000000" pitchFamily="18" charset="0"/>
              </a:rPr>
              <a:t>Miten paljon tietoa saataisiin, jos jokainen yläkoululainen täyttäisi kerran 20 lajia </a:t>
            </a:r>
            <a:br>
              <a:rPr lang="fi-FI" dirty="0">
                <a:latin typeface="Plantagenet Cherokee" panose="02020602070100000000" pitchFamily="18" charset="0"/>
              </a:rPr>
            </a:br>
            <a:r>
              <a:rPr lang="fi-FI" dirty="0">
                <a:latin typeface="Plantagenet Cherokee" panose="02020602070100000000" pitchFamily="18" charset="0"/>
              </a:rPr>
              <a:t>Laji.fi -tietokantaan?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3EA127BD-F9E1-41DD-A55A-C60A191C6A87}"/>
              </a:ext>
            </a:extLst>
          </p:cNvPr>
          <p:cNvSpPr>
            <a:spLocks noGrp="1"/>
          </p:cNvSpPr>
          <p:nvPr>
            <p:ph idx="1"/>
          </p:nvPr>
        </p:nvSpPr>
        <p:spPr>
          <a:xfrm>
            <a:off x="917368" y="5313272"/>
            <a:ext cx="10515600" cy="1112695"/>
          </a:xfrm>
        </p:spPr>
        <p:txBody>
          <a:bodyPr>
            <a:normAutofit/>
          </a:bodyPr>
          <a:lstStyle/>
          <a:p>
            <a:pPr marL="0" indent="0">
              <a:buNone/>
            </a:pPr>
            <a:r>
              <a:rPr lang="fi-FI" b="1" i="1" dirty="0"/>
              <a:t>Vertailun vuoksi: </a:t>
            </a:r>
            <a:r>
              <a:rPr lang="fi-FI" dirty="0"/>
              <a:t>21.3.2018 Laji.fi-tietokannassa on 28 084 102 havaintoa, joista Suomessa 27 276 979 havaintoa 25 926 lajista </a:t>
            </a:r>
            <a:endParaRPr lang="en-FI" dirty="0"/>
          </a:p>
          <a:p>
            <a:pPr marL="0" indent="0">
              <a:buNone/>
            </a:pPr>
            <a:endParaRPr lang="en-FI" dirty="0"/>
          </a:p>
        </p:txBody>
      </p:sp>
      <p:grpSp>
        <p:nvGrpSpPr>
          <p:cNvPr id="53" name="Group 52">
            <a:extLst>
              <a:ext uri="{FF2B5EF4-FFF2-40B4-BE49-F238E27FC236}">
                <a16:creationId xmlns:a16="http://schemas.microsoft.com/office/drawing/2014/main" id="{281B5867-44A6-4A8E-A421-E4E1E0F417F1}"/>
              </a:ext>
            </a:extLst>
          </p:cNvPr>
          <p:cNvGrpSpPr/>
          <p:nvPr/>
        </p:nvGrpSpPr>
        <p:grpSpPr>
          <a:xfrm>
            <a:off x="769222" y="2277998"/>
            <a:ext cx="10651689" cy="2439982"/>
            <a:chOff x="573440" y="4237773"/>
            <a:chExt cx="10651689" cy="2439982"/>
          </a:xfrm>
        </p:grpSpPr>
        <p:grpSp>
          <p:nvGrpSpPr>
            <p:cNvPr id="14" name="Group 13">
              <a:extLst>
                <a:ext uri="{FF2B5EF4-FFF2-40B4-BE49-F238E27FC236}">
                  <a16:creationId xmlns:a16="http://schemas.microsoft.com/office/drawing/2014/main" id="{EA5C86AB-5434-4C52-A4B7-F2196083568F}"/>
                </a:ext>
              </a:extLst>
            </p:cNvPr>
            <p:cNvGrpSpPr/>
            <p:nvPr/>
          </p:nvGrpSpPr>
          <p:grpSpPr>
            <a:xfrm>
              <a:off x="838200" y="4237773"/>
              <a:ext cx="1963723" cy="1651299"/>
              <a:chOff x="838200" y="4237773"/>
              <a:chExt cx="2743279" cy="2264208"/>
            </a:xfrm>
          </p:grpSpPr>
          <p:pic>
            <p:nvPicPr>
              <p:cNvPr id="5" name="Graphic 4" descr="Group">
                <a:extLst>
                  <a:ext uri="{FF2B5EF4-FFF2-40B4-BE49-F238E27FC236}">
                    <a16:creationId xmlns:a16="http://schemas.microsoft.com/office/drawing/2014/main" id="{52544CA4-4AD2-4508-A91B-67F0DB326F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4237773"/>
                <a:ext cx="914400" cy="914400"/>
              </a:xfrm>
              <a:prstGeom prst="rect">
                <a:avLst/>
              </a:prstGeom>
            </p:spPr>
          </p:pic>
          <p:pic>
            <p:nvPicPr>
              <p:cNvPr id="6" name="Picture 5">
                <a:extLst>
                  <a:ext uri="{FF2B5EF4-FFF2-40B4-BE49-F238E27FC236}">
                    <a16:creationId xmlns:a16="http://schemas.microsoft.com/office/drawing/2014/main" id="{4E983BCA-BC4E-4E17-9F7E-D850C79EA012}"/>
                  </a:ext>
                </a:extLst>
              </p:cNvPr>
              <p:cNvPicPr>
                <a:picLocks noChangeAspect="1"/>
              </p:cNvPicPr>
              <p:nvPr/>
            </p:nvPicPr>
            <p:blipFill>
              <a:blip r:embed="rId4"/>
              <a:stretch>
                <a:fillRect/>
              </a:stretch>
            </p:blipFill>
            <p:spPr>
              <a:xfrm>
                <a:off x="1752600" y="4237773"/>
                <a:ext cx="914479" cy="914479"/>
              </a:xfrm>
              <a:prstGeom prst="rect">
                <a:avLst/>
              </a:prstGeom>
            </p:spPr>
          </p:pic>
          <p:pic>
            <p:nvPicPr>
              <p:cNvPr id="7" name="Graphic 6" descr="Group">
                <a:extLst>
                  <a:ext uri="{FF2B5EF4-FFF2-40B4-BE49-F238E27FC236}">
                    <a16:creationId xmlns:a16="http://schemas.microsoft.com/office/drawing/2014/main" id="{03944A47-9725-4BC5-8F36-CA632F40A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7079" y="4237773"/>
                <a:ext cx="914400" cy="914400"/>
              </a:xfrm>
              <a:prstGeom prst="rect">
                <a:avLst/>
              </a:prstGeom>
            </p:spPr>
          </p:pic>
          <p:pic>
            <p:nvPicPr>
              <p:cNvPr id="8" name="Graphic 7" descr="Group">
                <a:extLst>
                  <a:ext uri="{FF2B5EF4-FFF2-40B4-BE49-F238E27FC236}">
                    <a16:creationId xmlns:a16="http://schemas.microsoft.com/office/drawing/2014/main" id="{17E6EE4E-03C1-430A-94E8-77350441A6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4904697"/>
                <a:ext cx="914400" cy="914400"/>
              </a:xfrm>
              <a:prstGeom prst="rect">
                <a:avLst/>
              </a:prstGeom>
            </p:spPr>
          </p:pic>
          <p:pic>
            <p:nvPicPr>
              <p:cNvPr id="9" name="Graphic 8" descr="Group">
                <a:extLst>
                  <a:ext uri="{FF2B5EF4-FFF2-40B4-BE49-F238E27FC236}">
                    <a16:creationId xmlns:a16="http://schemas.microsoft.com/office/drawing/2014/main" id="{35764ACA-784B-4DD2-BCDB-53F1A55376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2639" y="4904697"/>
                <a:ext cx="914400" cy="914400"/>
              </a:xfrm>
              <a:prstGeom prst="rect">
                <a:avLst/>
              </a:prstGeom>
            </p:spPr>
          </p:pic>
          <p:pic>
            <p:nvPicPr>
              <p:cNvPr id="10" name="Graphic 9" descr="Group">
                <a:extLst>
                  <a:ext uri="{FF2B5EF4-FFF2-40B4-BE49-F238E27FC236}">
                    <a16:creationId xmlns:a16="http://schemas.microsoft.com/office/drawing/2014/main" id="{9195A209-C0E8-44CF-914F-1EA28624D6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7079" y="4920657"/>
                <a:ext cx="914400" cy="914400"/>
              </a:xfrm>
              <a:prstGeom prst="rect">
                <a:avLst/>
              </a:prstGeom>
            </p:spPr>
          </p:pic>
          <p:pic>
            <p:nvPicPr>
              <p:cNvPr id="11" name="Graphic 10" descr="Group">
                <a:extLst>
                  <a:ext uri="{FF2B5EF4-FFF2-40B4-BE49-F238E27FC236}">
                    <a16:creationId xmlns:a16="http://schemas.microsoft.com/office/drawing/2014/main" id="{F3750D15-66CD-49DF-B298-60970126F8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571621"/>
                <a:ext cx="914400" cy="914400"/>
              </a:xfrm>
              <a:prstGeom prst="rect">
                <a:avLst/>
              </a:prstGeom>
            </p:spPr>
          </p:pic>
          <p:pic>
            <p:nvPicPr>
              <p:cNvPr id="12" name="Graphic 11" descr="Group">
                <a:extLst>
                  <a:ext uri="{FF2B5EF4-FFF2-40B4-BE49-F238E27FC236}">
                    <a16:creationId xmlns:a16="http://schemas.microsoft.com/office/drawing/2014/main" id="{2382D50B-90BD-4E07-814C-0CCA2429E2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2639" y="5587581"/>
                <a:ext cx="914400" cy="914400"/>
              </a:xfrm>
              <a:prstGeom prst="rect">
                <a:avLst/>
              </a:prstGeom>
            </p:spPr>
          </p:pic>
          <p:pic>
            <p:nvPicPr>
              <p:cNvPr id="13" name="Graphic 12" descr="Group">
                <a:extLst>
                  <a:ext uri="{FF2B5EF4-FFF2-40B4-BE49-F238E27FC236}">
                    <a16:creationId xmlns:a16="http://schemas.microsoft.com/office/drawing/2014/main" id="{9F3EF0CA-B616-42A3-BC8F-DE5068D233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7079" y="5587502"/>
                <a:ext cx="914400" cy="914400"/>
              </a:xfrm>
              <a:prstGeom prst="rect">
                <a:avLst/>
              </a:prstGeom>
            </p:spPr>
          </p:pic>
        </p:grpSp>
        <p:sp>
          <p:nvSpPr>
            <p:cNvPr id="15" name="TextBox 14">
              <a:extLst>
                <a:ext uri="{FF2B5EF4-FFF2-40B4-BE49-F238E27FC236}">
                  <a16:creationId xmlns:a16="http://schemas.microsoft.com/office/drawing/2014/main" id="{E1DBB8AE-B8CF-4528-B2A0-D3021E1E56D7}"/>
                </a:ext>
              </a:extLst>
            </p:cNvPr>
            <p:cNvSpPr txBox="1"/>
            <p:nvPr/>
          </p:nvSpPr>
          <p:spPr>
            <a:xfrm>
              <a:off x="573440" y="5846758"/>
              <a:ext cx="2493240" cy="830997"/>
            </a:xfrm>
            <a:prstGeom prst="rect">
              <a:avLst/>
            </a:prstGeom>
            <a:noFill/>
          </p:spPr>
          <p:txBody>
            <a:bodyPr wrap="square" rtlCol="0">
              <a:spAutoFit/>
            </a:bodyPr>
            <a:lstStyle/>
            <a:p>
              <a:pPr algn="ctr"/>
              <a:r>
                <a:rPr lang="fi-FI" sz="2400" dirty="0"/>
                <a:t>57 822 </a:t>
              </a:r>
            </a:p>
            <a:p>
              <a:pPr algn="ctr"/>
              <a:r>
                <a:rPr lang="fi-FI" sz="2400" dirty="0"/>
                <a:t>8. luokkalaista</a:t>
              </a:r>
              <a:endParaRPr lang="en-FI" sz="2400" dirty="0"/>
            </a:p>
          </p:txBody>
        </p:sp>
        <p:sp>
          <p:nvSpPr>
            <p:cNvPr id="16" name="TextBox 15">
              <a:extLst>
                <a:ext uri="{FF2B5EF4-FFF2-40B4-BE49-F238E27FC236}">
                  <a16:creationId xmlns:a16="http://schemas.microsoft.com/office/drawing/2014/main" id="{4379D84A-BA83-425B-A88C-395FD002A2F9}"/>
                </a:ext>
              </a:extLst>
            </p:cNvPr>
            <p:cNvSpPr txBox="1"/>
            <p:nvPr/>
          </p:nvSpPr>
          <p:spPr>
            <a:xfrm>
              <a:off x="3042932" y="4756350"/>
              <a:ext cx="453006" cy="646331"/>
            </a:xfrm>
            <a:prstGeom prst="rect">
              <a:avLst/>
            </a:prstGeom>
            <a:noFill/>
          </p:spPr>
          <p:txBody>
            <a:bodyPr wrap="square" rtlCol="0">
              <a:spAutoFit/>
            </a:bodyPr>
            <a:lstStyle/>
            <a:p>
              <a:r>
                <a:rPr lang="fi-FI" sz="3600" dirty="0"/>
                <a:t>X </a:t>
              </a:r>
              <a:endParaRPr lang="en-FI" sz="3600" dirty="0"/>
            </a:p>
          </p:txBody>
        </p:sp>
        <p:pic>
          <p:nvPicPr>
            <p:cNvPr id="49" name="Picture 48">
              <a:extLst>
                <a:ext uri="{FF2B5EF4-FFF2-40B4-BE49-F238E27FC236}">
                  <a16:creationId xmlns:a16="http://schemas.microsoft.com/office/drawing/2014/main" id="{F16FB570-B695-4C54-ABCB-3FB871670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6947" y="4302030"/>
              <a:ext cx="2359669" cy="1575402"/>
            </a:xfrm>
            <a:prstGeom prst="rect">
              <a:avLst/>
            </a:prstGeom>
          </p:spPr>
        </p:pic>
        <p:sp>
          <p:nvSpPr>
            <p:cNvPr id="50" name="TextBox 49">
              <a:extLst>
                <a:ext uri="{FF2B5EF4-FFF2-40B4-BE49-F238E27FC236}">
                  <a16:creationId xmlns:a16="http://schemas.microsoft.com/office/drawing/2014/main" id="{B20FA1D9-6513-4C11-A245-E0CD91AE04BB}"/>
                </a:ext>
              </a:extLst>
            </p:cNvPr>
            <p:cNvSpPr txBox="1"/>
            <p:nvPr/>
          </p:nvSpPr>
          <p:spPr>
            <a:xfrm>
              <a:off x="3889658" y="5948138"/>
              <a:ext cx="2206958" cy="461665"/>
            </a:xfrm>
            <a:prstGeom prst="rect">
              <a:avLst/>
            </a:prstGeom>
            <a:noFill/>
          </p:spPr>
          <p:txBody>
            <a:bodyPr wrap="square" rtlCol="0">
              <a:spAutoFit/>
            </a:bodyPr>
            <a:lstStyle/>
            <a:p>
              <a:r>
                <a:rPr lang="fi-FI" sz="2400" dirty="0"/>
                <a:t>20 lajihavaintoa</a:t>
              </a:r>
              <a:endParaRPr lang="en-FI" sz="2400" dirty="0"/>
            </a:p>
          </p:txBody>
        </p:sp>
        <p:sp>
          <p:nvSpPr>
            <p:cNvPr id="51" name="TextBox 50">
              <a:extLst>
                <a:ext uri="{FF2B5EF4-FFF2-40B4-BE49-F238E27FC236}">
                  <a16:creationId xmlns:a16="http://schemas.microsoft.com/office/drawing/2014/main" id="{F5F56212-3F43-49AB-9727-2911F3A7C719}"/>
                </a:ext>
              </a:extLst>
            </p:cNvPr>
            <p:cNvSpPr txBox="1"/>
            <p:nvPr/>
          </p:nvSpPr>
          <p:spPr>
            <a:xfrm>
              <a:off x="6358308" y="4653743"/>
              <a:ext cx="453006" cy="830997"/>
            </a:xfrm>
            <a:prstGeom prst="rect">
              <a:avLst/>
            </a:prstGeom>
            <a:noFill/>
          </p:spPr>
          <p:txBody>
            <a:bodyPr wrap="square" rtlCol="0">
              <a:spAutoFit/>
            </a:bodyPr>
            <a:lstStyle/>
            <a:p>
              <a:r>
                <a:rPr lang="fi-FI" sz="4800" dirty="0"/>
                <a:t>=</a:t>
              </a:r>
              <a:r>
                <a:rPr lang="fi-FI" sz="3600" dirty="0"/>
                <a:t> </a:t>
              </a:r>
              <a:endParaRPr lang="en-FI" sz="3600" dirty="0"/>
            </a:p>
          </p:txBody>
        </p:sp>
        <p:sp>
          <p:nvSpPr>
            <p:cNvPr id="52" name="TextBox 51">
              <a:extLst>
                <a:ext uri="{FF2B5EF4-FFF2-40B4-BE49-F238E27FC236}">
                  <a16:creationId xmlns:a16="http://schemas.microsoft.com/office/drawing/2014/main" id="{3D8E91A1-EF9D-456A-9F74-68A63623085A}"/>
                </a:ext>
              </a:extLst>
            </p:cNvPr>
            <p:cNvSpPr txBox="1"/>
            <p:nvPr/>
          </p:nvSpPr>
          <p:spPr>
            <a:xfrm>
              <a:off x="7073006" y="4612677"/>
              <a:ext cx="4152123" cy="954107"/>
            </a:xfrm>
            <a:prstGeom prst="rect">
              <a:avLst/>
            </a:prstGeom>
            <a:noFill/>
          </p:spPr>
          <p:txBody>
            <a:bodyPr wrap="square" rtlCol="0">
              <a:spAutoFit/>
            </a:bodyPr>
            <a:lstStyle/>
            <a:p>
              <a:r>
                <a:rPr lang="fi-FI" sz="2800" dirty="0"/>
                <a:t>1 156 440 lajihavaintoa vuodessa</a:t>
              </a:r>
              <a:endParaRPr lang="en-FI" sz="2800" dirty="0"/>
            </a:p>
          </p:txBody>
        </p:sp>
      </p:grpSp>
      <p:pic>
        <p:nvPicPr>
          <p:cNvPr id="21" name="Picture 20">
            <a:extLst>
              <a:ext uri="{FF2B5EF4-FFF2-40B4-BE49-F238E27FC236}">
                <a16:creationId xmlns:a16="http://schemas.microsoft.com/office/drawing/2014/main" id="{E9D45262-6FF8-4347-8B97-851B07481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67422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DAE2-17AC-4DD4-A7FF-E51A8E307F6C}"/>
              </a:ext>
            </a:extLst>
          </p:cNvPr>
          <p:cNvSpPr>
            <a:spLocks noGrp="1"/>
          </p:cNvSpPr>
          <p:nvPr>
            <p:ph type="title"/>
          </p:nvPr>
        </p:nvSpPr>
        <p:spPr>
          <a:xfrm>
            <a:off x="255684" y="121677"/>
            <a:ext cx="8621484" cy="904715"/>
          </a:xfrm>
        </p:spPr>
        <p:txBody>
          <a:bodyPr/>
          <a:lstStyle/>
          <a:p>
            <a:r>
              <a:rPr lang="fi-FI" dirty="0">
                <a:latin typeface="Plantagenet Cherokee" panose="02020602070100000000" pitchFamily="18" charset="0"/>
              </a:rPr>
              <a:t>Esimerkkejä prässätyistä kasveista</a:t>
            </a:r>
            <a:endParaRPr lang="en-FI" dirty="0">
              <a:latin typeface="Plantagenet Cherokee" panose="02020602070100000000" pitchFamily="18" charset="0"/>
            </a:endParaRPr>
          </a:p>
        </p:txBody>
      </p:sp>
      <p:pic>
        <p:nvPicPr>
          <p:cNvPr id="4" name="Picture 3">
            <a:extLst>
              <a:ext uri="{FF2B5EF4-FFF2-40B4-BE49-F238E27FC236}">
                <a16:creationId xmlns:a16="http://schemas.microsoft.com/office/drawing/2014/main" id="{999B7ECC-61D4-47EE-8E42-C7069AE50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843" y="124645"/>
            <a:ext cx="1447874" cy="1803493"/>
          </a:xfrm>
          <a:prstGeom prst="rect">
            <a:avLst/>
          </a:prstGeom>
        </p:spPr>
      </p:pic>
      <p:pic>
        <p:nvPicPr>
          <p:cNvPr id="5" name="Picture 4" descr="A close up of a tree&#10;&#10;Description generated with very high confidence">
            <a:extLst>
              <a:ext uri="{FF2B5EF4-FFF2-40B4-BE49-F238E27FC236}">
                <a16:creationId xmlns:a16="http://schemas.microsoft.com/office/drawing/2014/main" id="{886F363C-4911-47AD-96BB-7A20EE7D6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06" y="1352272"/>
            <a:ext cx="3358298" cy="5252771"/>
          </a:xfrm>
          <a:prstGeom prst="rect">
            <a:avLst/>
          </a:prstGeom>
        </p:spPr>
      </p:pic>
      <p:sp>
        <p:nvSpPr>
          <p:cNvPr id="6" name="Rectangle 5">
            <a:extLst>
              <a:ext uri="{FF2B5EF4-FFF2-40B4-BE49-F238E27FC236}">
                <a16:creationId xmlns:a16="http://schemas.microsoft.com/office/drawing/2014/main" id="{37921DBA-7C50-4016-87A8-0A35C06F8180}"/>
              </a:ext>
            </a:extLst>
          </p:cNvPr>
          <p:cNvSpPr/>
          <p:nvPr/>
        </p:nvSpPr>
        <p:spPr>
          <a:xfrm>
            <a:off x="231238" y="6581001"/>
            <a:ext cx="2984065" cy="276999"/>
          </a:xfrm>
          <a:prstGeom prst="rect">
            <a:avLst/>
          </a:prstGeom>
        </p:spPr>
        <p:txBody>
          <a:bodyPr wrap="square">
            <a:spAutoFit/>
          </a:bodyPr>
          <a:lstStyle/>
          <a:p>
            <a:r>
              <a:rPr lang="fi-FI" sz="1200" dirty="0"/>
              <a:t>Kuvat: Pinkka/Markku Lehtonen, CC-NC-4.0</a:t>
            </a:r>
            <a:endParaRPr lang="en-FI" sz="1200" dirty="0"/>
          </a:p>
        </p:txBody>
      </p:sp>
      <p:pic>
        <p:nvPicPr>
          <p:cNvPr id="8" name="Picture 7" descr="A close up of a tree&#10;&#10;Description generated with very high confidence">
            <a:extLst>
              <a:ext uri="{FF2B5EF4-FFF2-40B4-BE49-F238E27FC236}">
                <a16:creationId xmlns:a16="http://schemas.microsoft.com/office/drawing/2014/main" id="{1B10B492-6861-4728-89DE-A14E80C76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194" y="1352272"/>
            <a:ext cx="3358299" cy="5252771"/>
          </a:xfrm>
          <a:prstGeom prst="rect">
            <a:avLst/>
          </a:prstGeom>
        </p:spPr>
      </p:pic>
      <p:pic>
        <p:nvPicPr>
          <p:cNvPr id="10" name="Picture 9" descr="A vase of flowers on a tree&#10;&#10;Description generated with very high confidence">
            <a:extLst>
              <a:ext uri="{FF2B5EF4-FFF2-40B4-BE49-F238E27FC236}">
                <a16:creationId xmlns:a16="http://schemas.microsoft.com/office/drawing/2014/main" id="{B6BD0EF2-990D-43C5-89D6-759F2B7FD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019" y="1352271"/>
            <a:ext cx="3358298" cy="5261849"/>
          </a:xfrm>
          <a:prstGeom prst="rect">
            <a:avLst/>
          </a:prstGeom>
        </p:spPr>
      </p:pic>
      <p:sp>
        <p:nvSpPr>
          <p:cNvPr id="11" name="TextBox 10">
            <a:extLst>
              <a:ext uri="{FF2B5EF4-FFF2-40B4-BE49-F238E27FC236}">
                <a16:creationId xmlns:a16="http://schemas.microsoft.com/office/drawing/2014/main" id="{B73EB96B-63CF-485C-A104-21F4A4401EAB}"/>
              </a:ext>
            </a:extLst>
          </p:cNvPr>
          <p:cNvSpPr txBox="1"/>
          <p:nvPr/>
        </p:nvSpPr>
        <p:spPr>
          <a:xfrm>
            <a:off x="1277157" y="1000322"/>
            <a:ext cx="1398684" cy="369332"/>
          </a:xfrm>
          <a:prstGeom prst="rect">
            <a:avLst/>
          </a:prstGeom>
          <a:noFill/>
        </p:spPr>
        <p:txBody>
          <a:bodyPr wrap="square" rtlCol="0">
            <a:spAutoFit/>
          </a:bodyPr>
          <a:lstStyle/>
          <a:p>
            <a:r>
              <a:rPr lang="fi-FI" dirty="0"/>
              <a:t>Niittyleinikki</a:t>
            </a:r>
            <a:endParaRPr lang="en-FI" dirty="0"/>
          </a:p>
        </p:txBody>
      </p:sp>
      <p:sp>
        <p:nvSpPr>
          <p:cNvPr id="12" name="Rectangle 11">
            <a:extLst>
              <a:ext uri="{FF2B5EF4-FFF2-40B4-BE49-F238E27FC236}">
                <a16:creationId xmlns:a16="http://schemas.microsoft.com/office/drawing/2014/main" id="{F69A530D-B8E1-4719-B180-5ADA2789AC1D}"/>
              </a:ext>
            </a:extLst>
          </p:cNvPr>
          <p:cNvSpPr/>
          <p:nvPr/>
        </p:nvSpPr>
        <p:spPr>
          <a:xfrm>
            <a:off x="4635455" y="1000322"/>
            <a:ext cx="1369349" cy="369332"/>
          </a:xfrm>
          <a:prstGeom prst="rect">
            <a:avLst/>
          </a:prstGeom>
        </p:spPr>
        <p:txBody>
          <a:bodyPr wrap="none">
            <a:spAutoFit/>
          </a:bodyPr>
          <a:lstStyle/>
          <a:p>
            <a:r>
              <a:rPr lang="fi-FI" dirty="0"/>
              <a:t>Siankärsämö</a:t>
            </a:r>
            <a:endParaRPr lang="en-FI" dirty="0"/>
          </a:p>
        </p:txBody>
      </p:sp>
      <p:sp>
        <p:nvSpPr>
          <p:cNvPr id="13" name="Rectangle 12">
            <a:extLst>
              <a:ext uri="{FF2B5EF4-FFF2-40B4-BE49-F238E27FC236}">
                <a16:creationId xmlns:a16="http://schemas.microsoft.com/office/drawing/2014/main" id="{5674E90C-1F5A-4C70-9173-D7107AA261FB}"/>
              </a:ext>
            </a:extLst>
          </p:cNvPr>
          <p:cNvSpPr/>
          <p:nvPr/>
        </p:nvSpPr>
        <p:spPr>
          <a:xfrm>
            <a:off x="8351432" y="982939"/>
            <a:ext cx="1271951" cy="369332"/>
          </a:xfrm>
          <a:prstGeom prst="rect">
            <a:avLst/>
          </a:prstGeom>
        </p:spPr>
        <p:txBody>
          <a:bodyPr wrap="none">
            <a:spAutoFit/>
          </a:bodyPr>
          <a:lstStyle/>
          <a:p>
            <a:r>
              <a:rPr lang="fi-FI" dirty="0"/>
              <a:t>Lehtotuomi</a:t>
            </a:r>
            <a:endParaRPr lang="en-FI" dirty="0"/>
          </a:p>
        </p:txBody>
      </p:sp>
    </p:spTree>
    <p:extLst>
      <p:ext uri="{BB962C8B-B14F-4D97-AF65-F5344CB8AC3E}">
        <p14:creationId xmlns:p14="http://schemas.microsoft.com/office/powerpoint/2010/main" val="247176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C655162-788B-45DE-81B0-6C216949090E}"/>
              </a:ext>
            </a:extLst>
          </p:cNvPr>
          <p:cNvSpPr/>
          <p:nvPr/>
        </p:nvSpPr>
        <p:spPr>
          <a:xfrm>
            <a:off x="5610686" y="2085268"/>
            <a:ext cx="5054353" cy="143090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133FD03C-5845-48F1-9E5D-83D79D23E392}"/>
              </a:ext>
            </a:extLst>
          </p:cNvPr>
          <p:cNvSpPr/>
          <p:nvPr/>
        </p:nvSpPr>
        <p:spPr>
          <a:xfrm>
            <a:off x="5761608" y="4422805"/>
            <a:ext cx="6190976" cy="2172909"/>
          </a:xfrm>
          <a:prstGeom prst="rect">
            <a:avLst/>
          </a:prstGeom>
          <a:solidFill>
            <a:schemeClr val="accent4">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36CEDAE2-17AC-4DD4-A7FF-E51A8E307F6C}"/>
              </a:ext>
            </a:extLst>
          </p:cNvPr>
          <p:cNvSpPr>
            <a:spLocks noGrp="1"/>
          </p:cNvSpPr>
          <p:nvPr>
            <p:ph type="title"/>
          </p:nvPr>
        </p:nvSpPr>
        <p:spPr>
          <a:xfrm>
            <a:off x="4429957" y="415727"/>
            <a:ext cx="5948039" cy="1200329"/>
          </a:xfrm>
        </p:spPr>
        <p:txBody>
          <a:bodyPr>
            <a:noAutofit/>
          </a:bodyPr>
          <a:lstStyle/>
          <a:p>
            <a:r>
              <a:rPr lang="fi-FI" sz="3200" dirty="0">
                <a:latin typeface="Plantagenet Cherokee" panose="02020602070100000000" pitchFamily="18" charset="0"/>
              </a:rPr>
              <a:t>Esimerkki tieteellisen kokoelman prässätystä kasvista: Niittyleinikki</a:t>
            </a:r>
            <a:endParaRPr lang="en-FI" sz="3200" dirty="0">
              <a:latin typeface="Plantagenet Cherokee" panose="02020602070100000000" pitchFamily="18" charset="0"/>
            </a:endParaRPr>
          </a:p>
        </p:txBody>
      </p:sp>
      <p:pic>
        <p:nvPicPr>
          <p:cNvPr id="4" name="Picture 3">
            <a:extLst>
              <a:ext uri="{FF2B5EF4-FFF2-40B4-BE49-F238E27FC236}">
                <a16:creationId xmlns:a16="http://schemas.microsoft.com/office/drawing/2014/main" id="{999B7ECC-61D4-47EE-8E42-C7069AE50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pic>
        <p:nvPicPr>
          <p:cNvPr id="6" name="Picture 5" descr="A close up of a tree&#10;&#10;Description generated with very high confidence">
            <a:extLst>
              <a:ext uri="{FF2B5EF4-FFF2-40B4-BE49-F238E27FC236}">
                <a16:creationId xmlns:a16="http://schemas.microsoft.com/office/drawing/2014/main" id="{C856ED21-460B-4141-9D67-32BBCE812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9" y="0"/>
            <a:ext cx="4216893" cy="6595714"/>
          </a:xfrm>
          <a:prstGeom prst="rect">
            <a:avLst/>
          </a:prstGeom>
        </p:spPr>
      </p:pic>
      <p:sp>
        <p:nvSpPr>
          <p:cNvPr id="7" name="Oval 6">
            <a:extLst>
              <a:ext uri="{FF2B5EF4-FFF2-40B4-BE49-F238E27FC236}">
                <a16:creationId xmlns:a16="http://schemas.microsoft.com/office/drawing/2014/main" id="{EC4C02A3-08FA-4405-ACA6-09CE87B8A148}"/>
              </a:ext>
            </a:extLst>
          </p:cNvPr>
          <p:cNvSpPr/>
          <p:nvPr/>
        </p:nvSpPr>
        <p:spPr>
          <a:xfrm>
            <a:off x="2150263" y="5261115"/>
            <a:ext cx="2389045" cy="147001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9" name="Straight Arrow Connector 8">
            <a:extLst>
              <a:ext uri="{FF2B5EF4-FFF2-40B4-BE49-F238E27FC236}">
                <a16:creationId xmlns:a16="http://schemas.microsoft.com/office/drawing/2014/main" id="{60D1D526-3C3A-437D-BB67-312CA2B3AA0C}"/>
              </a:ext>
            </a:extLst>
          </p:cNvPr>
          <p:cNvCxnSpPr>
            <a:cxnSpLocks/>
          </p:cNvCxnSpPr>
          <p:nvPr/>
        </p:nvCxnSpPr>
        <p:spPr>
          <a:xfrm flipV="1">
            <a:off x="4539308" y="5646198"/>
            <a:ext cx="1151278" cy="24744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4FD1B6-3807-4560-8931-ADE0B614FEF6}"/>
              </a:ext>
            </a:extLst>
          </p:cNvPr>
          <p:cNvSpPr txBox="1"/>
          <p:nvPr/>
        </p:nvSpPr>
        <p:spPr>
          <a:xfrm>
            <a:off x="5880258" y="4422805"/>
            <a:ext cx="6072326" cy="2031325"/>
          </a:xfrm>
          <a:prstGeom prst="rect">
            <a:avLst/>
          </a:prstGeom>
          <a:noFill/>
        </p:spPr>
        <p:txBody>
          <a:bodyPr wrap="square" rtlCol="0">
            <a:spAutoFit/>
          </a:bodyPr>
          <a:lstStyle/>
          <a:p>
            <a:r>
              <a:rPr lang="fi-FI" dirty="0"/>
              <a:t>Lajikortti sisältää:</a:t>
            </a:r>
          </a:p>
          <a:p>
            <a:pPr marL="285750" indent="-285750">
              <a:buFontTx/>
              <a:buChar char="-"/>
            </a:pPr>
            <a:r>
              <a:rPr lang="fi-FI" dirty="0"/>
              <a:t>Lajin nimi (suomeksi/ruotsiksi ja tieteellinen nimi)</a:t>
            </a:r>
          </a:p>
          <a:p>
            <a:pPr marL="285750" indent="-285750">
              <a:buFontTx/>
              <a:buChar char="-"/>
            </a:pPr>
            <a:r>
              <a:rPr lang="fi-FI" dirty="0"/>
              <a:t>Kasvupaikkaunta ja paikan kuvaus, esim. ”Ruovesi, Kukonpohja, Valkeala. Lehto, Valkeajärven rannalla saunan luona.”, jos mahdollista niin ilmoita myös koordinaatit</a:t>
            </a:r>
          </a:p>
          <a:p>
            <a:pPr marL="285750" indent="-285750">
              <a:buFontTx/>
              <a:buChar char="-"/>
            </a:pPr>
            <a:r>
              <a:rPr lang="fi-FI" dirty="0"/>
              <a:t>Keruupäivä</a:t>
            </a:r>
          </a:p>
          <a:p>
            <a:pPr marL="285750" indent="-285750">
              <a:buFontTx/>
              <a:buChar char="-"/>
            </a:pPr>
            <a:r>
              <a:rPr lang="fi-FI" dirty="0"/>
              <a:t>Kerääjän nimi</a:t>
            </a:r>
            <a:endParaRPr lang="en-FI" dirty="0"/>
          </a:p>
        </p:txBody>
      </p:sp>
      <p:sp>
        <p:nvSpPr>
          <p:cNvPr id="13" name="Oval 12">
            <a:extLst>
              <a:ext uri="{FF2B5EF4-FFF2-40B4-BE49-F238E27FC236}">
                <a16:creationId xmlns:a16="http://schemas.microsoft.com/office/drawing/2014/main" id="{7B30B364-2CD8-45E8-BEE0-65F9A3048259}"/>
              </a:ext>
            </a:extLst>
          </p:cNvPr>
          <p:cNvSpPr/>
          <p:nvPr/>
        </p:nvSpPr>
        <p:spPr>
          <a:xfrm>
            <a:off x="292644" y="1811045"/>
            <a:ext cx="1287649" cy="1303162"/>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Oval 13">
            <a:extLst>
              <a:ext uri="{FF2B5EF4-FFF2-40B4-BE49-F238E27FC236}">
                <a16:creationId xmlns:a16="http://schemas.microsoft.com/office/drawing/2014/main" id="{ED22CDF2-FF38-49EF-88BE-6D2D3D1C22E9}"/>
              </a:ext>
            </a:extLst>
          </p:cNvPr>
          <p:cNvSpPr/>
          <p:nvPr/>
        </p:nvSpPr>
        <p:spPr>
          <a:xfrm>
            <a:off x="1983979" y="4185437"/>
            <a:ext cx="1090474" cy="107567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7D1B797-3C6B-49C9-B919-F85CFEC63F60}"/>
              </a:ext>
            </a:extLst>
          </p:cNvPr>
          <p:cNvSpPr/>
          <p:nvPr/>
        </p:nvSpPr>
        <p:spPr>
          <a:xfrm>
            <a:off x="292644" y="4417953"/>
            <a:ext cx="1429305" cy="1402672"/>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17" name="Straight Arrow Connector 16">
            <a:extLst>
              <a:ext uri="{FF2B5EF4-FFF2-40B4-BE49-F238E27FC236}">
                <a16:creationId xmlns:a16="http://schemas.microsoft.com/office/drawing/2014/main" id="{C39CFD79-374C-4B59-8A1A-2E5B9C879E11}"/>
              </a:ext>
            </a:extLst>
          </p:cNvPr>
          <p:cNvCxnSpPr>
            <a:cxnSpLocks/>
            <a:stCxn id="13" idx="6"/>
          </p:cNvCxnSpPr>
          <p:nvPr/>
        </p:nvCxnSpPr>
        <p:spPr>
          <a:xfrm>
            <a:off x="1580293" y="2462626"/>
            <a:ext cx="3753001" cy="10347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F525BA-86C4-4183-AE47-91F501807CAE}"/>
              </a:ext>
            </a:extLst>
          </p:cNvPr>
          <p:cNvCxnSpPr>
            <a:cxnSpLocks/>
            <a:stCxn id="14" idx="7"/>
          </p:cNvCxnSpPr>
          <p:nvPr/>
        </p:nvCxnSpPr>
        <p:spPr>
          <a:xfrm flipV="1">
            <a:off x="2914757" y="2879950"/>
            <a:ext cx="2418537" cy="146301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BFEC77-00A6-46C6-9497-001252EA6AA0}"/>
              </a:ext>
            </a:extLst>
          </p:cNvPr>
          <p:cNvCxnSpPr>
            <a:cxnSpLocks/>
          </p:cNvCxnSpPr>
          <p:nvPr/>
        </p:nvCxnSpPr>
        <p:spPr>
          <a:xfrm flipV="1">
            <a:off x="1313895" y="2707690"/>
            <a:ext cx="4019399" cy="177360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15E0C02-CE2D-4804-9FE3-F31EB6DFCDFB}"/>
              </a:ext>
            </a:extLst>
          </p:cNvPr>
          <p:cNvSpPr txBox="1"/>
          <p:nvPr/>
        </p:nvSpPr>
        <p:spPr>
          <a:xfrm>
            <a:off x="5610686" y="2085268"/>
            <a:ext cx="5054354" cy="1477328"/>
          </a:xfrm>
          <a:prstGeom prst="rect">
            <a:avLst/>
          </a:prstGeom>
          <a:noFill/>
        </p:spPr>
        <p:txBody>
          <a:bodyPr wrap="square" rtlCol="0">
            <a:spAutoFit/>
          </a:bodyPr>
          <a:lstStyle/>
          <a:p>
            <a:pPr marL="285750" indent="-285750">
              <a:buFontTx/>
              <a:buChar char="-"/>
            </a:pPr>
            <a:r>
              <a:rPr lang="fi-FI" dirty="0"/>
              <a:t>Kerätystä yksilöstä ovat näkyvillä kaikki kasvin osat ja tuntomerkit: kukat, lehdet ja varsi aivan tyveen asti</a:t>
            </a:r>
          </a:p>
          <a:p>
            <a:pPr marL="285750" indent="-285750">
              <a:buFontTx/>
              <a:buChar char="-"/>
            </a:pPr>
            <a:r>
              <a:rPr lang="fi-FI" dirty="0"/>
              <a:t>Kasvia ei olla katkaistu vaan se on kokonaan mukana näytteessä</a:t>
            </a:r>
            <a:endParaRPr lang="en-FI" dirty="0"/>
          </a:p>
        </p:txBody>
      </p:sp>
      <p:sp>
        <p:nvSpPr>
          <p:cNvPr id="30" name="TextBox 29">
            <a:extLst>
              <a:ext uri="{FF2B5EF4-FFF2-40B4-BE49-F238E27FC236}">
                <a16:creationId xmlns:a16="http://schemas.microsoft.com/office/drawing/2014/main" id="{9D0837B4-C1D3-4BCF-BA49-758B93ADDE0F}"/>
              </a:ext>
            </a:extLst>
          </p:cNvPr>
          <p:cNvSpPr txBox="1"/>
          <p:nvPr/>
        </p:nvSpPr>
        <p:spPr>
          <a:xfrm>
            <a:off x="0" y="6595714"/>
            <a:ext cx="3133817" cy="276999"/>
          </a:xfrm>
          <a:prstGeom prst="rect">
            <a:avLst/>
          </a:prstGeom>
          <a:noFill/>
        </p:spPr>
        <p:txBody>
          <a:bodyPr wrap="square" rtlCol="0">
            <a:spAutoFit/>
          </a:bodyPr>
          <a:lstStyle/>
          <a:p>
            <a:r>
              <a:rPr lang="fi-FI" sz="1200" dirty="0"/>
              <a:t>Kuva: Pinkka/Markku Lehtonen, CC-NC-4.0</a:t>
            </a:r>
            <a:endParaRPr lang="en-FI" sz="1200" dirty="0"/>
          </a:p>
        </p:txBody>
      </p:sp>
    </p:spTree>
    <p:extLst>
      <p:ext uri="{BB962C8B-B14F-4D97-AF65-F5344CB8AC3E}">
        <p14:creationId xmlns:p14="http://schemas.microsoft.com/office/powerpoint/2010/main" val="2732960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5D3E-E19A-4D37-8AFB-E1992B4F1CA8}"/>
              </a:ext>
            </a:extLst>
          </p:cNvPr>
          <p:cNvSpPr>
            <a:spLocks noGrp="1"/>
          </p:cNvSpPr>
          <p:nvPr>
            <p:ph type="title"/>
          </p:nvPr>
        </p:nvSpPr>
        <p:spPr>
          <a:xfrm>
            <a:off x="461639" y="365125"/>
            <a:ext cx="10182687" cy="1325563"/>
          </a:xfrm>
        </p:spPr>
        <p:txBody>
          <a:bodyPr/>
          <a:lstStyle/>
          <a:p>
            <a:r>
              <a:rPr lang="fi-FI" dirty="0">
                <a:latin typeface="Plantagenet Cherokee" panose="02020602070100000000" pitchFamily="18" charset="0"/>
              </a:rPr>
              <a:t>Lyhyt ohje kokoelmakilpailuun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73538095-A0D8-4CED-B842-A80DEA36FA97}"/>
              </a:ext>
            </a:extLst>
          </p:cNvPr>
          <p:cNvSpPr>
            <a:spLocks noGrp="1"/>
          </p:cNvSpPr>
          <p:nvPr>
            <p:ph idx="1"/>
          </p:nvPr>
        </p:nvSpPr>
        <p:spPr>
          <a:xfrm>
            <a:off x="461639" y="1589103"/>
            <a:ext cx="10182687" cy="4903772"/>
          </a:xfrm>
        </p:spPr>
        <p:txBody>
          <a:bodyPr>
            <a:normAutofit fontScale="92500" lnSpcReduction="10000"/>
          </a:bodyPr>
          <a:lstStyle/>
          <a:p>
            <a:pPr marL="0" indent="0">
              <a:buNone/>
            </a:pPr>
            <a:r>
              <a:rPr lang="fi-FI" b="1" i="1" dirty="0"/>
              <a:t>Tarkemmat säännöt vuoden 2018 osalta ovat luettavissa </a:t>
            </a:r>
            <a:r>
              <a:rPr lang="fi-FI" b="1" i="1" dirty="0">
                <a:hlinkClick r:id="rId2"/>
              </a:rPr>
              <a:t>täällä</a:t>
            </a:r>
            <a:r>
              <a:rPr lang="fi-FI" i="1" dirty="0"/>
              <a:t>.</a:t>
            </a:r>
            <a:br>
              <a:rPr lang="fi-FI" i="1" dirty="0"/>
            </a:br>
            <a:endParaRPr lang="fi-FI" i="1" dirty="0"/>
          </a:p>
          <a:p>
            <a:pPr marL="0" indent="0">
              <a:buNone/>
            </a:pPr>
            <a:r>
              <a:rPr lang="fi-FI" dirty="0"/>
              <a:t>1. Tee eliöhavaintoja luonnossa ja tunnista lajit. Kirjaa ylös myös esiintymisaika- ja paikka.</a:t>
            </a:r>
            <a:br>
              <a:rPr lang="fi-FI" dirty="0"/>
            </a:br>
            <a:r>
              <a:rPr lang="fi-FI" dirty="0"/>
              <a:t>2. Jos teet </a:t>
            </a:r>
            <a:r>
              <a:rPr lang="fi-FI" dirty="0">
                <a:hlinkClick r:id="rId3"/>
              </a:rPr>
              <a:t>laji.fi</a:t>
            </a:r>
            <a:r>
              <a:rPr lang="fi-FI" dirty="0"/>
              <a:t>-kokoelmaa Suomen lajitietokeskuksen työkalulla, kuvaa laji ja sen elinympäristö.</a:t>
            </a:r>
            <a:br>
              <a:rPr lang="fi-FI" dirty="0"/>
            </a:br>
            <a:r>
              <a:rPr lang="fi-FI" dirty="0"/>
              <a:t>Voit lisätä havaintosi saman tien mobiililaitteella laji.fi-sivustolle tai tehdä sen myöhemmin tietokoneella. </a:t>
            </a:r>
            <a:r>
              <a:rPr lang="fi-FI" dirty="0">
                <a:hlinkClick r:id="rId4"/>
              </a:rPr>
              <a:t>Lue lisää</a:t>
            </a:r>
            <a:r>
              <a:rPr lang="fi-FI" dirty="0"/>
              <a:t>.</a:t>
            </a:r>
            <a:br>
              <a:rPr lang="fi-FI" dirty="0"/>
            </a:br>
            <a:r>
              <a:rPr lang="fi-FI" dirty="0"/>
              <a:t>3. Jos teet keruukokoelmaa, kerää laji ohjeiden mukaan. </a:t>
            </a:r>
            <a:r>
              <a:rPr lang="fi-FI" dirty="0">
                <a:hlinkClick r:id="rId5"/>
              </a:rPr>
              <a:t>Lue lisää</a:t>
            </a:r>
            <a:r>
              <a:rPr lang="fi-FI" dirty="0"/>
              <a:t>.</a:t>
            </a:r>
            <a:br>
              <a:rPr lang="fi-FI" dirty="0"/>
            </a:br>
            <a:r>
              <a:rPr lang="fi-FI" dirty="0"/>
              <a:t>4. Opettaja tarkistaa kokoelmasi ennen sen palauttamista kilpailuun.</a:t>
            </a:r>
            <a:br>
              <a:rPr lang="fi-FI" dirty="0"/>
            </a:br>
            <a:r>
              <a:rPr lang="fi-FI" dirty="0"/>
              <a:t>5. Palauta työsi 30.10.2018 mennessä </a:t>
            </a:r>
            <a:r>
              <a:rPr lang="fi-FI" dirty="0">
                <a:hlinkClick r:id="rId6"/>
              </a:rPr>
              <a:t>peda.net työkalulla</a:t>
            </a:r>
            <a:r>
              <a:rPr lang="fi-FI" dirty="0"/>
              <a:t>.</a:t>
            </a:r>
            <a:br>
              <a:rPr lang="fi-FI" dirty="0"/>
            </a:br>
            <a:r>
              <a:rPr lang="fi-FI" dirty="0"/>
              <a:t>6. Muista täyttää myös itsearviontilomake.</a:t>
            </a:r>
          </a:p>
          <a:p>
            <a:pPr marL="0" indent="0">
              <a:buNone/>
            </a:pPr>
            <a:br>
              <a:rPr lang="fi-FI" i="1" dirty="0"/>
            </a:br>
            <a:r>
              <a:rPr lang="fi-FI" dirty="0">
                <a:solidFill>
                  <a:schemeClr val="accent6">
                    <a:lumMod val="75000"/>
                  </a:schemeClr>
                </a:solidFill>
              </a:rPr>
              <a:t>Mukavia hetkiä luonnon ja sen havainnoinnin parissa!</a:t>
            </a:r>
            <a:endParaRPr lang="en-FI" dirty="0"/>
          </a:p>
        </p:txBody>
      </p:sp>
      <p:pic>
        <p:nvPicPr>
          <p:cNvPr id="4" name="Picture 3">
            <a:extLst>
              <a:ext uri="{FF2B5EF4-FFF2-40B4-BE49-F238E27FC236}">
                <a16:creationId xmlns:a16="http://schemas.microsoft.com/office/drawing/2014/main" id="{1F76238C-9CD7-44C9-B363-8B72906DA9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1864774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BB1E-EAA6-47B5-B93F-7B2BE62FEBC1}"/>
              </a:ext>
            </a:extLst>
          </p:cNvPr>
          <p:cNvSpPr>
            <a:spLocks noGrp="1"/>
          </p:cNvSpPr>
          <p:nvPr>
            <p:ph type="title"/>
          </p:nvPr>
        </p:nvSpPr>
        <p:spPr>
          <a:xfrm>
            <a:off x="444617" y="365125"/>
            <a:ext cx="9764703" cy="1325563"/>
          </a:xfrm>
        </p:spPr>
        <p:txBody>
          <a:bodyPr/>
          <a:lstStyle/>
          <a:p>
            <a:r>
              <a:rPr lang="fi-FI" dirty="0">
                <a:latin typeface="Plantagenet Cherokee" panose="02020602070100000000" pitchFamily="18" charset="0"/>
              </a:rPr>
              <a:t>Lisäohjeita keruusarjoihin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AD2BC33-0C83-4FF2-8218-12E8956891E9}"/>
              </a:ext>
            </a:extLst>
          </p:cNvPr>
          <p:cNvSpPr>
            <a:spLocks noGrp="1"/>
          </p:cNvSpPr>
          <p:nvPr>
            <p:ph idx="1"/>
          </p:nvPr>
        </p:nvSpPr>
        <p:spPr>
          <a:xfrm>
            <a:off x="444617" y="1690689"/>
            <a:ext cx="11316748" cy="3829268"/>
          </a:xfrm>
        </p:spPr>
        <p:txBody>
          <a:bodyPr>
            <a:normAutofit lnSpcReduction="10000"/>
          </a:bodyPr>
          <a:lstStyle/>
          <a:p>
            <a:r>
              <a:rPr lang="fi-FI" dirty="0"/>
              <a:t>Suosi valokuvausta, tällä tavoin et vahingoita eliöitä</a:t>
            </a:r>
          </a:p>
          <a:p>
            <a:r>
              <a:rPr lang="fi-FI" dirty="0"/>
              <a:t>Kasvit voi kerätä myös perinteisesti prässämäällä</a:t>
            </a:r>
          </a:p>
          <a:p>
            <a:r>
              <a:rPr lang="fi-FI" dirty="0"/>
              <a:t>Ohjeita esim. lintujen tarkkailuun huomaavaisesti Birdlife Suomen sivuilta </a:t>
            </a:r>
            <a:r>
              <a:rPr lang="fi-FI" u="sng" dirty="0">
                <a:hlinkClick r:id="rId2"/>
              </a:rPr>
              <a:t>https://www.birdlife.fi/lintuharrastus/havainnoi-huomaavaisesti/</a:t>
            </a:r>
            <a:endParaRPr lang="fi-FI" u="sng" dirty="0"/>
          </a:p>
          <a:p>
            <a:r>
              <a:rPr lang="fi-FI" dirty="0"/>
              <a:t>Myös muihin lajiryhmiin on ohjeistuksia eri lajiryhmien harrastajien sivuilla</a:t>
            </a:r>
          </a:p>
          <a:p>
            <a:r>
              <a:rPr lang="fi-FI" dirty="0"/>
              <a:t>Rauhoitettuja lajeja ei saa kerätä: </a:t>
            </a:r>
            <a:r>
              <a:rPr lang="fi-FI" u="sng" dirty="0">
                <a:hlinkClick r:id="rId3"/>
              </a:rPr>
              <a:t>http://www.ymparisto.fi/fi-FI/Luonto/Lajit/Rauhoitetut_lajit</a:t>
            </a:r>
            <a:endParaRPr lang="fi-FI" u="sng" dirty="0"/>
          </a:p>
          <a:p>
            <a:r>
              <a:rPr lang="fi-FI" dirty="0"/>
              <a:t>Muista luonnossa liikkuessasi myös jokamiehenoikeuksien noudattaminen: </a:t>
            </a:r>
            <a:r>
              <a:rPr lang="fi-FI" dirty="0">
                <a:hlinkClick r:id="rId4"/>
              </a:rPr>
              <a:t>http://www.ymparisto.fi/fi-FI/Luonto/Jokamiehenoikeudet(16989) </a:t>
            </a:r>
            <a:endParaRPr lang="fi-FI" dirty="0"/>
          </a:p>
        </p:txBody>
      </p:sp>
      <p:pic>
        <p:nvPicPr>
          <p:cNvPr id="4" name="Picture 3">
            <a:extLst>
              <a:ext uri="{FF2B5EF4-FFF2-40B4-BE49-F238E27FC236}">
                <a16:creationId xmlns:a16="http://schemas.microsoft.com/office/drawing/2014/main" id="{980C6539-C915-4965-9A80-EF4A56E5A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388218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E148-C396-451B-869F-90940AC97255}"/>
              </a:ext>
            </a:extLst>
          </p:cNvPr>
          <p:cNvSpPr>
            <a:spLocks noGrp="1"/>
          </p:cNvSpPr>
          <p:nvPr>
            <p:ph type="title"/>
          </p:nvPr>
        </p:nvSpPr>
        <p:spPr/>
        <p:txBody>
          <a:bodyPr/>
          <a:lstStyle/>
          <a:p>
            <a:r>
              <a:rPr lang="fi-FI" dirty="0">
                <a:latin typeface="Plantagenet Cherokee" panose="02020602070100000000" pitchFamily="18" charset="0"/>
              </a:rPr>
              <a:t>Eliökokoelman kerääjän ohjetaulu</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BFF16828-EE5D-4333-AFEC-2FAF9404917F}"/>
              </a:ext>
            </a:extLst>
          </p:cNvPr>
          <p:cNvSpPr>
            <a:spLocks noGrp="1"/>
          </p:cNvSpPr>
          <p:nvPr>
            <p:ph idx="1"/>
          </p:nvPr>
        </p:nvSpPr>
        <p:spPr>
          <a:xfrm>
            <a:off x="838200" y="1825625"/>
            <a:ext cx="9808029" cy="4351338"/>
          </a:xfrm>
        </p:spPr>
        <p:txBody>
          <a:bodyPr>
            <a:normAutofit lnSpcReduction="10000"/>
          </a:bodyPr>
          <a:lstStyle/>
          <a:p>
            <a:pPr marL="0" indent="0">
              <a:buNone/>
            </a:pPr>
            <a:r>
              <a:rPr lang="fi-FI" dirty="0"/>
              <a:t>1. Eliökokoelman keruun ei ole tarkoitus vahingoittaa luonnonvaraisia eliöitä.</a:t>
            </a:r>
            <a:br>
              <a:rPr lang="fi-FI" dirty="0"/>
            </a:br>
            <a:r>
              <a:rPr lang="fi-FI" dirty="0"/>
              <a:t>2. Älä kerää rauhoitettuja lajeja mistään lajiryhmästä. Rauhoitettujen lajien lista on täällä: </a:t>
            </a:r>
            <a:r>
              <a:rPr lang="fi-FI" u="sng" dirty="0">
                <a:hlinkClick r:id="rId2"/>
              </a:rPr>
              <a:t>http://www.ymparisto.fi/fi-FI/Luonto/Lajit/Rauhoitetut_lajit</a:t>
            </a:r>
            <a:br>
              <a:rPr lang="fi-FI" dirty="0"/>
            </a:br>
            <a:r>
              <a:rPr lang="fi-FI" dirty="0"/>
              <a:t>3. Noudata jokamiehenoikeuksia, muista tarvittaessa maanomistajan lupa tiettyjen eliöryhmien keruussa (sammalet ja jälkälät)</a:t>
            </a:r>
            <a:br>
              <a:rPr lang="fi-FI" dirty="0"/>
            </a:br>
            <a:r>
              <a:rPr lang="fi-FI" dirty="0"/>
              <a:t>4. Tarkoitus on ennen kaikkea oppia samalla luonnon lajien monimuotoisuudesta ja oppia tunnistamaan ja tarkkailemaan lajeja.</a:t>
            </a:r>
            <a:br>
              <a:rPr lang="fi-FI" dirty="0"/>
            </a:br>
            <a:r>
              <a:rPr lang="fi-FI" dirty="0"/>
              <a:t>5. Nauti luonnossa liikkumisesta! :)</a:t>
            </a:r>
            <a:endParaRPr lang="en-FI" dirty="0"/>
          </a:p>
        </p:txBody>
      </p:sp>
      <p:pic>
        <p:nvPicPr>
          <p:cNvPr id="4" name="Picture 3">
            <a:extLst>
              <a:ext uri="{FF2B5EF4-FFF2-40B4-BE49-F238E27FC236}">
                <a16:creationId xmlns:a16="http://schemas.microsoft.com/office/drawing/2014/main" id="{3B85811B-4A86-4F73-85BA-6D46FBEBB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48876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ACB63-2A2B-469D-AEE8-C0F8E85CD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49" y="0"/>
            <a:ext cx="9795030" cy="6823420"/>
          </a:xfrm>
          <a:prstGeom prst="rect">
            <a:avLst/>
          </a:prstGeom>
        </p:spPr>
      </p:pic>
    </p:spTree>
    <p:extLst>
      <p:ext uri="{BB962C8B-B14F-4D97-AF65-F5344CB8AC3E}">
        <p14:creationId xmlns:p14="http://schemas.microsoft.com/office/powerpoint/2010/main" val="265422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9E56-3DE9-423C-A9CE-4BBF0116FC57}"/>
              </a:ext>
            </a:extLst>
          </p:cNvPr>
          <p:cNvSpPr>
            <a:spLocks noGrp="1"/>
          </p:cNvSpPr>
          <p:nvPr>
            <p:ph type="title"/>
          </p:nvPr>
        </p:nvSpPr>
        <p:spPr/>
        <p:txBody>
          <a:bodyPr/>
          <a:lstStyle/>
          <a:p>
            <a:r>
              <a:rPr lang="fi-FI" dirty="0">
                <a:latin typeface="Plantagenet Cherokee" panose="02020602070100000000" pitchFamily="18" charset="0"/>
              </a:rPr>
              <a:t>Erilaisia vaihtoehtoja eliökokoelman toteutukseen:</a:t>
            </a:r>
            <a:endParaRPr lang="en-FI" dirty="0">
              <a:latin typeface="Plantagenet Cherokee" panose="02020602070100000000" pitchFamily="18" charset="0"/>
            </a:endParaRPr>
          </a:p>
        </p:txBody>
      </p:sp>
      <p:pic>
        <p:nvPicPr>
          <p:cNvPr id="4" name="Picture 3">
            <a:extLst>
              <a:ext uri="{FF2B5EF4-FFF2-40B4-BE49-F238E27FC236}">
                <a16:creationId xmlns:a16="http://schemas.microsoft.com/office/drawing/2014/main" id="{D8F4A482-3234-42CC-8EBE-E02A801C9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grpSp>
        <p:nvGrpSpPr>
          <p:cNvPr id="5" name="Group 4">
            <a:extLst>
              <a:ext uri="{FF2B5EF4-FFF2-40B4-BE49-F238E27FC236}">
                <a16:creationId xmlns:a16="http://schemas.microsoft.com/office/drawing/2014/main" id="{8A899CAC-88F6-4B1F-9B2F-1DE4488E649F}"/>
              </a:ext>
            </a:extLst>
          </p:cNvPr>
          <p:cNvGrpSpPr/>
          <p:nvPr/>
        </p:nvGrpSpPr>
        <p:grpSpPr>
          <a:xfrm>
            <a:off x="8962583" y="2168618"/>
            <a:ext cx="2601157" cy="3729145"/>
            <a:chOff x="6934646" y="0"/>
            <a:chExt cx="5257354" cy="6858000"/>
          </a:xfrm>
        </p:grpSpPr>
        <p:pic>
          <p:nvPicPr>
            <p:cNvPr id="6" name="Picture 5">
              <a:extLst>
                <a:ext uri="{FF2B5EF4-FFF2-40B4-BE49-F238E27FC236}">
                  <a16:creationId xmlns:a16="http://schemas.microsoft.com/office/drawing/2014/main" id="{955C07A6-33AD-4457-9B5A-B39D32CEF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646" y="0"/>
              <a:ext cx="5257354" cy="6858000"/>
            </a:xfrm>
            <a:prstGeom prst="rect">
              <a:avLst/>
            </a:prstGeom>
          </p:spPr>
        </p:pic>
        <p:sp>
          <p:nvSpPr>
            <p:cNvPr id="7" name="TextBox 6">
              <a:extLst>
                <a:ext uri="{FF2B5EF4-FFF2-40B4-BE49-F238E27FC236}">
                  <a16:creationId xmlns:a16="http://schemas.microsoft.com/office/drawing/2014/main" id="{2F7ADFA3-24EE-4607-8036-D758B73CB8A0}"/>
                </a:ext>
              </a:extLst>
            </p:cNvPr>
            <p:cNvSpPr txBox="1"/>
            <p:nvPr/>
          </p:nvSpPr>
          <p:spPr>
            <a:xfrm>
              <a:off x="7276051" y="0"/>
              <a:ext cx="4915949" cy="261610"/>
            </a:xfrm>
            <a:prstGeom prst="rect">
              <a:avLst/>
            </a:prstGeom>
            <a:noFill/>
          </p:spPr>
          <p:txBody>
            <a:bodyPr wrap="square" rtlCol="0">
              <a:spAutoFit/>
            </a:bodyPr>
            <a:lstStyle/>
            <a:p>
              <a:r>
                <a:rPr lang="fi-FI" sz="1100" dirty="0">
                  <a:solidFill>
                    <a:schemeClr val="tx1">
                      <a:lumMod val="75000"/>
                      <a:lumOff val="25000"/>
                    </a:schemeClr>
                  </a:solidFill>
                </a:rPr>
                <a:t>Kuva: Flickr, Suomen kotiseutuliitto, Jaakko Ojala. Lisenssi: CC BY-NC-ND 2.0</a:t>
              </a:r>
              <a:endParaRPr lang="en-FI" sz="1100" dirty="0">
                <a:solidFill>
                  <a:schemeClr val="tx1">
                    <a:lumMod val="75000"/>
                    <a:lumOff val="25000"/>
                  </a:schemeClr>
                </a:solidFill>
              </a:endParaRPr>
            </a:p>
          </p:txBody>
        </p:sp>
      </p:grpSp>
      <p:pic>
        <p:nvPicPr>
          <p:cNvPr id="8" name="Content Placeholder 4">
            <a:extLst>
              <a:ext uri="{FF2B5EF4-FFF2-40B4-BE49-F238E27FC236}">
                <a16:creationId xmlns:a16="http://schemas.microsoft.com/office/drawing/2014/main" id="{90C7A107-08CF-4DF8-B98E-F2E93BD2A8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38173" y="2920336"/>
            <a:ext cx="5274512" cy="3521458"/>
          </a:xfrm>
        </p:spPr>
      </p:pic>
      <p:sp>
        <p:nvSpPr>
          <p:cNvPr id="9" name="TextBox 8">
            <a:extLst>
              <a:ext uri="{FF2B5EF4-FFF2-40B4-BE49-F238E27FC236}">
                <a16:creationId xmlns:a16="http://schemas.microsoft.com/office/drawing/2014/main" id="{E91E9EA4-0A24-4E39-84F2-01FB35FA81CB}"/>
              </a:ext>
            </a:extLst>
          </p:cNvPr>
          <p:cNvSpPr txBox="1"/>
          <p:nvPr/>
        </p:nvSpPr>
        <p:spPr>
          <a:xfrm>
            <a:off x="3338173" y="6396335"/>
            <a:ext cx="5450720" cy="461665"/>
          </a:xfrm>
          <a:prstGeom prst="rect">
            <a:avLst/>
          </a:prstGeom>
          <a:noFill/>
        </p:spPr>
        <p:txBody>
          <a:bodyPr wrap="square" rtlCol="0">
            <a:spAutoFit/>
          </a:bodyPr>
          <a:lstStyle/>
          <a:p>
            <a:r>
              <a:rPr lang="fi-FI" sz="1200" dirty="0"/>
              <a:t>Kuvat: Hannu Eskonen, paitsi oikea alakulma Pekka Järveläinen, Flickr, CC-BY-NC2.0 </a:t>
            </a:r>
            <a:r>
              <a:rPr lang="fi-FI" sz="1200" dirty="0">
                <a:solidFill>
                  <a:schemeClr val="bg1"/>
                </a:solidFill>
              </a:rPr>
              <a:t>2.0.</a:t>
            </a:r>
            <a:endParaRPr lang="en-FI" sz="1200" dirty="0">
              <a:solidFill>
                <a:schemeClr val="bg1"/>
              </a:solidFill>
            </a:endParaRPr>
          </a:p>
        </p:txBody>
      </p:sp>
      <p:grpSp>
        <p:nvGrpSpPr>
          <p:cNvPr id="11" name="Group 10">
            <a:extLst>
              <a:ext uri="{FF2B5EF4-FFF2-40B4-BE49-F238E27FC236}">
                <a16:creationId xmlns:a16="http://schemas.microsoft.com/office/drawing/2014/main" id="{0122D635-E173-4D6E-9E1C-DF8E9BA018B3}"/>
              </a:ext>
            </a:extLst>
          </p:cNvPr>
          <p:cNvGrpSpPr/>
          <p:nvPr/>
        </p:nvGrpSpPr>
        <p:grpSpPr>
          <a:xfrm>
            <a:off x="424530" y="1861213"/>
            <a:ext cx="5274512" cy="2912411"/>
            <a:chOff x="424530" y="1861213"/>
            <a:chExt cx="5274512" cy="2912411"/>
          </a:xfrm>
        </p:grpSpPr>
        <p:pic>
          <p:nvPicPr>
            <p:cNvPr id="3" name="Picture 2">
              <a:extLst>
                <a:ext uri="{FF2B5EF4-FFF2-40B4-BE49-F238E27FC236}">
                  <a16:creationId xmlns:a16="http://schemas.microsoft.com/office/drawing/2014/main" id="{F8FD0B6B-C65F-4F4C-886F-778721EC5FAB}"/>
                </a:ext>
              </a:extLst>
            </p:cNvPr>
            <p:cNvPicPr>
              <a:picLocks noChangeAspect="1"/>
            </p:cNvPicPr>
            <p:nvPr/>
          </p:nvPicPr>
          <p:blipFill>
            <a:blip r:embed="rId5"/>
            <a:stretch>
              <a:fillRect/>
            </a:stretch>
          </p:blipFill>
          <p:spPr>
            <a:xfrm>
              <a:off x="498764" y="1861213"/>
              <a:ext cx="5200278" cy="2635412"/>
            </a:xfrm>
            <a:prstGeom prst="rect">
              <a:avLst/>
            </a:prstGeom>
          </p:spPr>
        </p:pic>
        <p:sp>
          <p:nvSpPr>
            <p:cNvPr id="10" name="TextBox 9">
              <a:extLst>
                <a:ext uri="{FF2B5EF4-FFF2-40B4-BE49-F238E27FC236}">
                  <a16:creationId xmlns:a16="http://schemas.microsoft.com/office/drawing/2014/main" id="{1DC4208B-F7AB-40AB-B0BB-6FE3BCF2745B}"/>
                </a:ext>
              </a:extLst>
            </p:cNvPr>
            <p:cNvSpPr txBox="1"/>
            <p:nvPr/>
          </p:nvSpPr>
          <p:spPr>
            <a:xfrm>
              <a:off x="424530" y="4496625"/>
              <a:ext cx="2325949" cy="276999"/>
            </a:xfrm>
            <a:prstGeom prst="rect">
              <a:avLst/>
            </a:prstGeom>
            <a:noFill/>
          </p:spPr>
          <p:txBody>
            <a:bodyPr wrap="square" rtlCol="0">
              <a:spAutoFit/>
            </a:bodyPr>
            <a:lstStyle/>
            <a:p>
              <a:r>
                <a:rPr lang="fi-FI" sz="1200" dirty="0"/>
                <a:t>Kuvakaappaus laji.fi-palvelusta</a:t>
              </a:r>
              <a:endParaRPr lang="en-FI" sz="1200" dirty="0"/>
            </a:p>
          </p:txBody>
        </p:sp>
      </p:grpSp>
    </p:spTree>
    <p:extLst>
      <p:ext uri="{BB962C8B-B14F-4D97-AF65-F5344CB8AC3E}">
        <p14:creationId xmlns:p14="http://schemas.microsoft.com/office/powerpoint/2010/main" val="409060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137F-1B32-4CB2-9F5E-3C2B281D4639}"/>
              </a:ext>
            </a:extLst>
          </p:cNvPr>
          <p:cNvSpPr>
            <a:spLocks noGrp="1"/>
          </p:cNvSpPr>
          <p:nvPr>
            <p:ph type="title"/>
          </p:nvPr>
        </p:nvSpPr>
        <p:spPr>
          <a:xfrm>
            <a:off x="637564" y="194601"/>
            <a:ext cx="8914810" cy="1412257"/>
          </a:xfrm>
        </p:spPr>
        <p:txBody>
          <a:bodyPr/>
          <a:lstStyle/>
          <a:p>
            <a:r>
              <a:rPr lang="fi-FI" dirty="0">
                <a:latin typeface="Plantagenet Cherokee" panose="02020602070100000000" pitchFamily="18" charset="0"/>
              </a:rPr>
              <a:t>Mitä hyötyä eliökokoelmasta on?</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CC40FAF6-DA1A-41F6-AE4A-018A6F11279B}"/>
              </a:ext>
            </a:extLst>
          </p:cNvPr>
          <p:cNvSpPr>
            <a:spLocks noGrp="1"/>
          </p:cNvSpPr>
          <p:nvPr>
            <p:ph idx="1"/>
          </p:nvPr>
        </p:nvSpPr>
        <p:spPr>
          <a:xfrm>
            <a:off x="637563" y="1690688"/>
            <a:ext cx="10716237" cy="4802187"/>
          </a:xfrm>
        </p:spPr>
        <p:txBody>
          <a:bodyPr>
            <a:normAutofit/>
          </a:bodyPr>
          <a:lstStyle/>
          <a:p>
            <a:r>
              <a:rPr lang="fi-FI" dirty="0"/>
              <a:t>Oppiminen luonnon lajien monimuotoisuudesta</a:t>
            </a:r>
          </a:p>
          <a:p>
            <a:r>
              <a:rPr lang="fi-FI" dirty="0"/>
              <a:t>Opit erottamaan lajeja toisistaan ja nimeämään niitä</a:t>
            </a:r>
          </a:p>
          <a:p>
            <a:r>
              <a:rPr lang="fi-FI" dirty="0"/>
              <a:t>Opit, minkälaisissa ympäristöissä eri lajit elävät ja miten ne ovat sopeutuneet niihin</a:t>
            </a:r>
          </a:p>
          <a:p>
            <a:r>
              <a:rPr lang="fi-FI" dirty="0"/>
              <a:t>Opit tarkkailemaan, havainnoimaan, vertailemaan ja luokittelemaan</a:t>
            </a:r>
          </a:p>
          <a:p>
            <a:r>
              <a:rPr lang="fi-FI" dirty="0"/>
              <a:t>Opit tiedonhakutaitoja</a:t>
            </a:r>
          </a:p>
          <a:p>
            <a:r>
              <a:rPr lang="fi-FI" dirty="0"/>
              <a:t>Opit keräämään täsmällistä tieteellistä tietoa</a:t>
            </a:r>
          </a:p>
          <a:p>
            <a:r>
              <a:rPr lang="fi-FI" dirty="0"/>
              <a:t>Opit kartanlukutaitoja</a:t>
            </a:r>
          </a:p>
          <a:p>
            <a:r>
              <a:rPr lang="fi-FI" dirty="0"/>
              <a:t>Jos kokoelmasi on digitaalinen opit esim. kuvankäsittely- ja taittotaitoja</a:t>
            </a:r>
          </a:p>
          <a:p>
            <a:pPr marL="0" indent="0">
              <a:buNone/>
            </a:pPr>
            <a:endParaRPr lang="fi-FI" dirty="0"/>
          </a:p>
          <a:p>
            <a:endParaRPr lang="en-FI" dirty="0"/>
          </a:p>
        </p:txBody>
      </p:sp>
      <p:pic>
        <p:nvPicPr>
          <p:cNvPr id="5" name="Picture 4">
            <a:extLst>
              <a:ext uri="{FF2B5EF4-FFF2-40B4-BE49-F238E27FC236}">
                <a16:creationId xmlns:a16="http://schemas.microsoft.com/office/drawing/2014/main" id="{31F5C118-4B64-4456-9D93-F44D479B0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884" y="194600"/>
            <a:ext cx="1447874" cy="1803493"/>
          </a:xfrm>
          <a:prstGeom prst="rect">
            <a:avLst/>
          </a:prstGeom>
        </p:spPr>
      </p:pic>
    </p:spTree>
    <p:extLst>
      <p:ext uri="{BB962C8B-B14F-4D97-AF65-F5344CB8AC3E}">
        <p14:creationId xmlns:p14="http://schemas.microsoft.com/office/powerpoint/2010/main" val="263210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5DAA-BE0C-453F-ADC5-77C44EAA9697}"/>
              </a:ext>
            </a:extLst>
          </p:cNvPr>
          <p:cNvSpPr>
            <a:spLocks noGrp="1"/>
          </p:cNvSpPr>
          <p:nvPr>
            <p:ph type="title"/>
          </p:nvPr>
        </p:nvSpPr>
        <p:spPr>
          <a:xfrm>
            <a:off x="722790" y="365125"/>
            <a:ext cx="7586709" cy="1325563"/>
          </a:xfrm>
        </p:spPr>
        <p:txBody>
          <a:bodyPr/>
          <a:lstStyle/>
          <a:p>
            <a:r>
              <a:rPr lang="fi-FI" dirty="0">
                <a:latin typeface="Plantagenet Cherokee" panose="02020602070100000000" pitchFamily="18" charset="0"/>
              </a:rPr>
              <a:t>Mistä eliöiden nimet tulevat?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E32880A2-7E22-4A42-B643-280CC1733FCD}"/>
              </a:ext>
            </a:extLst>
          </p:cNvPr>
          <p:cNvSpPr>
            <a:spLocks noGrp="1"/>
          </p:cNvSpPr>
          <p:nvPr>
            <p:ph idx="1"/>
          </p:nvPr>
        </p:nvSpPr>
        <p:spPr>
          <a:xfrm>
            <a:off x="838200" y="1825625"/>
            <a:ext cx="7586709" cy="4351338"/>
          </a:xfrm>
        </p:spPr>
        <p:txBody>
          <a:bodyPr>
            <a:normAutofit/>
          </a:bodyPr>
          <a:lstStyle/>
          <a:p>
            <a:r>
              <a:rPr lang="fi-FI" dirty="0"/>
              <a:t>Ruotsalainen Carl von Linné kehitti 1700-luvulla </a:t>
            </a:r>
          </a:p>
          <a:p>
            <a:pPr marL="0" indent="0">
              <a:buNone/>
            </a:pPr>
            <a:r>
              <a:rPr lang="fi-FI" dirty="0"/>
              <a:t>eliöiden taksonomian eli luokittelujärjestelmän</a:t>
            </a:r>
          </a:p>
          <a:p>
            <a:r>
              <a:rPr lang="fi-FI" dirty="0"/>
              <a:t>Sen mukaisesti jokaisella lajilla on oma lajinimi </a:t>
            </a:r>
          </a:p>
          <a:p>
            <a:pPr marL="0" indent="0">
              <a:buNone/>
            </a:pPr>
            <a:r>
              <a:rPr lang="fi-FI" dirty="0"/>
              <a:t>ja lähimpien sukulaisten kanssa sama sukunimi </a:t>
            </a:r>
          </a:p>
          <a:p>
            <a:pPr marL="0" indent="0">
              <a:buNone/>
            </a:pPr>
            <a:r>
              <a:rPr lang="fi-FI" dirty="0"/>
              <a:t>Esim: </a:t>
            </a:r>
          </a:p>
          <a:p>
            <a:pPr marL="0" indent="0">
              <a:buNone/>
            </a:pPr>
            <a:r>
              <a:rPr lang="fi-FI" dirty="0"/>
              <a:t>Hieskoivu = Betula pubescens</a:t>
            </a:r>
          </a:p>
          <a:p>
            <a:pPr marL="0" indent="0">
              <a:buNone/>
            </a:pPr>
            <a:r>
              <a:rPr lang="fi-FI" dirty="0"/>
              <a:t>Rauduskoivu = Betula pendula</a:t>
            </a:r>
          </a:p>
        </p:txBody>
      </p:sp>
      <p:pic>
        <p:nvPicPr>
          <p:cNvPr id="5" name="Picture 4">
            <a:extLst>
              <a:ext uri="{FF2B5EF4-FFF2-40B4-BE49-F238E27FC236}">
                <a16:creationId xmlns:a16="http://schemas.microsoft.com/office/drawing/2014/main" id="{E8913AD2-D1D5-4D8B-A4D8-D65AFCFC5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057" y="681037"/>
            <a:ext cx="2977725" cy="3587620"/>
          </a:xfrm>
          <a:prstGeom prst="rect">
            <a:avLst/>
          </a:prstGeom>
        </p:spPr>
      </p:pic>
    </p:spTree>
    <p:extLst>
      <p:ext uri="{BB962C8B-B14F-4D97-AF65-F5344CB8AC3E}">
        <p14:creationId xmlns:p14="http://schemas.microsoft.com/office/powerpoint/2010/main" val="3535516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60BF-6812-4FB8-99AC-8853E959EACB}"/>
              </a:ext>
            </a:extLst>
          </p:cNvPr>
          <p:cNvSpPr>
            <a:spLocks noGrp="1"/>
          </p:cNvSpPr>
          <p:nvPr>
            <p:ph type="title"/>
          </p:nvPr>
        </p:nvSpPr>
        <p:spPr>
          <a:xfrm>
            <a:off x="0" y="167951"/>
            <a:ext cx="12192000" cy="1139672"/>
          </a:xfrm>
        </p:spPr>
        <p:txBody>
          <a:bodyPr>
            <a:normAutofit/>
          </a:bodyPr>
          <a:lstStyle/>
          <a:p>
            <a:pPr algn="ctr"/>
            <a:r>
              <a:rPr lang="fi-FI" dirty="0">
                <a:latin typeface="Plantagenet Cherokee" panose="02020602070100000000" pitchFamily="18" charset="0"/>
              </a:rPr>
              <a:t>Eliöiden nimet ja tuntomerkit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98802B44-66F3-46E6-8AC9-44E68A6EE2C8}"/>
              </a:ext>
            </a:extLst>
          </p:cNvPr>
          <p:cNvSpPr>
            <a:spLocks noGrp="1"/>
          </p:cNvSpPr>
          <p:nvPr>
            <p:ph idx="1"/>
          </p:nvPr>
        </p:nvSpPr>
        <p:spPr>
          <a:xfrm>
            <a:off x="352337" y="1255890"/>
            <a:ext cx="5200857" cy="1893641"/>
          </a:xfrm>
        </p:spPr>
        <p:txBody>
          <a:bodyPr>
            <a:normAutofit/>
          </a:bodyPr>
          <a:lstStyle/>
          <a:p>
            <a:pPr marL="0" indent="0">
              <a:buNone/>
            </a:pPr>
            <a:r>
              <a:rPr lang="fi-FI" sz="2400" dirty="0"/>
              <a:t>Hieskoivu, </a:t>
            </a:r>
            <a:r>
              <a:rPr lang="fi-FI" sz="2400" i="1" dirty="0"/>
              <a:t>Betula pubescens</a:t>
            </a:r>
          </a:p>
          <a:p>
            <a:r>
              <a:rPr lang="fi-FI" sz="2400" dirty="0"/>
              <a:t>Hieskoivun nuoret oksat ovat karvaisia ja sileitä, jonka vuoksi sen nimi ”pubescens” viittaa karvoitukseen.</a:t>
            </a:r>
          </a:p>
          <a:p>
            <a:endParaRPr lang="en-FI" dirty="0"/>
          </a:p>
        </p:txBody>
      </p:sp>
      <p:sp>
        <p:nvSpPr>
          <p:cNvPr id="5" name="TextBox 4">
            <a:extLst>
              <a:ext uri="{FF2B5EF4-FFF2-40B4-BE49-F238E27FC236}">
                <a16:creationId xmlns:a16="http://schemas.microsoft.com/office/drawing/2014/main" id="{BCBCE823-EDC1-49D6-BEE7-AE21A2C9AE01}"/>
              </a:ext>
            </a:extLst>
          </p:cNvPr>
          <p:cNvSpPr txBox="1"/>
          <p:nvPr/>
        </p:nvSpPr>
        <p:spPr>
          <a:xfrm>
            <a:off x="5927203" y="1220423"/>
            <a:ext cx="6199483" cy="1938992"/>
          </a:xfrm>
          <a:prstGeom prst="rect">
            <a:avLst/>
          </a:prstGeom>
          <a:noFill/>
        </p:spPr>
        <p:txBody>
          <a:bodyPr wrap="square" rtlCol="0">
            <a:spAutoFit/>
          </a:bodyPr>
          <a:lstStyle/>
          <a:p>
            <a:r>
              <a:rPr lang="fi-FI" sz="2400" dirty="0"/>
              <a:t>Rauduskoivu, </a:t>
            </a:r>
            <a:r>
              <a:rPr lang="fi-FI" sz="2400" i="1" dirty="0"/>
              <a:t>Betula pendula</a:t>
            </a:r>
          </a:p>
          <a:p>
            <a:pPr marL="342900" indent="-342900">
              <a:buFont typeface="Arial" panose="020B0604020202020204" pitchFamily="34" charset="0"/>
              <a:buChar char="•"/>
            </a:pPr>
            <a:r>
              <a:rPr lang="fi-FI" sz="2400" dirty="0"/>
              <a:t>Rauduskoivun nuoret oksat ovat epätasaisen röpelöisiä ja sen oksisto on alaspäin riippuva sekä rungon ala-osa tummempijuovainen kuin hieskoivulla: ”pendula” = ei kalpea.</a:t>
            </a:r>
          </a:p>
        </p:txBody>
      </p:sp>
      <p:pic>
        <p:nvPicPr>
          <p:cNvPr id="7" name="Picture 6">
            <a:extLst>
              <a:ext uri="{FF2B5EF4-FFF2-40B4-BE49-F238E27FC236}">
                <a16:creationId xmlns:a16="http://schemas.microsoft.com/office/drawing/2014/main" id="{020B23B0-67DD-47EC-AF87-A09133A9C1ED}"/>
              </a:ext>
            </a:extLst>
          </p:cNvPr>
          <p:cNvPicPr>
            <a:picLocks noChangeAspect="1"/>
          </p:cNvPicPr>
          <p:nvPr/>
        </p:nvPicPr>
        <p:blipFill rotWithShape="1">
          <a:blip r:embed="rId2">
            <a:extLst>
              <a:ext uri="{28A0092B-C50C-407E-A947-70E740481C1C}">
                <a14:useLocalDpi xmlns:a14="http://schemas.microsoft.com/office/drawing/2010/main" val="0"/>
              </a:ext>
            </a:extLst>
          </a:blip>
          <a:srcRect l="31652" t="766" r="-1561" b="-766"/>
          <a:stretch/>
        </p:blipFill>
        <p:spPr>
          <a:xfrm>
            <a:off x="352337" y="3596953"/>
            <a:ext cx="2784500" cy="2703785"/>
          </a:xfrm>
          <a:prstGeom prst="rect">
            <a:avLst/>
          </a:prstGeom>
        </p:spPr>
      </p:pic>
      <p:pic>
        <p:nvPicPr>
          <p:cNvPr id="9" name="Picture 8">
            <a:extLst>
              <a:ext uri="{FF2B5EF4-FFF2-40B4-BE49-F238E27FC236}">
                <a16:creationId xmlns:a16="http://schemas.microsoft.com/office/drawing/2014/main" id="{61166FFD-870A-44D3-A44D-B7A6D5939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649" y="3261049"/>
            <a:ext cx="2289225" cy="3429000"/>
          </a:xfrm>
          <a:prstGeom prst="rect">
            <a:avLst/>
          </a:prstGeom>
        </p:spPr>
      </p:pic>
      <p:pic>
        <p:nvPicPr>
          <p:cNvPr id="11" name="Picture 10">
            <a:extLst>
              <a:ext uri="{FF2B5EF4-FFF2-40B4-BE49-F238E27FC236}">
                <a16:creationId xmlns:a16="http://schemas.microsoft.com/office/drawing/2014/main" id="{8EDD3C47-384A-419D-970F-C43D98618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130" y="3251075"/>
            <a:ext cx="1688945" cy="2543400"/>
          </a:xfrm>
          <a:prstGeom prst="rect">
            <a:avLst/>
          </a:prstGeom>
        </p:spPr>
      </p:pic>
      <p:pic>
        <p:nvPicPr>
          <p:cNvPr id="13" name="Picture 12">
            <a:extLst>
              <a:ext uri="{FF2B5EF4-FFF2-40B4-BE49-F238E27FC236}">
                <a16:creationId xmlns:a16="http://schemas.microsoft.com/office/drawing/2014/main" id="{0925241C-A2B1-4046-9A5D-E731914F6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203" y="3261048"/>
            <a:ext cx="2294406" cy="3429001"/>
          </a:xfrm>
          <a:prstGeom prst="rect">
            <a:avLst/>
          </a:prstGeom>
        </p:spPr>
      </p:pic>
      <p:pic>
        <p:nvPicPr>
          <p:cNvPr id="17" name="Picture 16">
            <a:extLst>
              <a:ext uri="{FF2B5EF4-FFF2-40B4-BE49-F238E27FC236}">
                <a16:creationId xmlns:a16="http://schemas.microsoft.com/office/drawing/2014/main" id="{B6893074-160E-47C0-8DAE-9C9882D8A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083" y="4018839"/>
            <a:ext cx="1756572" cy="2626751"/>
          </a:xfrm>
          <a:prstGeom prst="rect">
            <a:avLst/>
          </a:prstGeom>
        </p:spPr>
      </p:pic>
      <p:sp>
        <p:nvSpPr>
          <p:cNvPr id="18" name="TextBox 17">
            <a:extLst>
              <a:ext uri="{FF2B5EF4-FFF2-40B4-BE49-F238E27FC236}">
                <a16:creationId xmlns:a16="http://schemas.microsoft.com/office/drawing/2014/main" id="{D9AA5D04-441C-489F-B0F4-32C3942D2DF7}"/>
              </a:ext>
            </a:extLst>
          </p:cNvPr>
          <p:cNvSpPr txBox="1"/>
          <p:nvPr/>
        </p:nvSpPr>
        <p:spPr>
          <a:xfrm>
            <a:off x="60358" y="6411600"/>
            <a:ext cx="3368458" cy="307777"/>
          </a:xfrm>
          <a:prstGeom prst="rect">
            <a:avLst/>
          </a:prstGeom>
          <a:noFill/>
        </p:spPr>
        <p:txBody>
          <a:bodyPr wrap="square" rtlCol="0">
            <a:spAutoFit/>
          </a:bodyPr>
          <a:lstStyle/>
          <a:p>
            <a:r>
              <a:rPr lang="fi-FI" sz="1400" dirty="0"/>
              <a:t>Kuvat: Pinkka/Jouko Rikkinen, CC-BY-NC 4.0</a:t>
            </a:r>
            <a:endParaRPr lang="en-FI" sz="1400" dirty="0"/>
          </a:p>
        </p:txBody>
      </p:sp>
    </p:spTree>
    <p:extLst>
      <p:ext uri="{BB962C8B-B14F-4D97-AF65-F5344CB8AC3E}">
        <p14:creationId xmlns:p14="http://schemas.microsoft.com/office/powerpoint/2010/main" val="417194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402787" y="109804"/>
            <a:ext cx="8007945" cy="1325563"/>
          </a:xfrm>
        </p:spPr>
        <p:txBody>
          <a:bodyPr/>
          <a:lstStyle/>
          <a:p>
            <a:r>
              <a:rPr lang="fi-FI" dirty="0">
                <a:latin typeface="Plantagenet Cherokee" panose="02020602070100000000" pitchFamily="18" charset="0"/>
              </a:rPr>
              <a:t>Kylien ja kaupunkien lajit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8590" y="1257815"/>
            <a:ext cx="7688349" cy="4068788"/>
          </a:xfrm>
        </p:spPr>
        <p:txBody>
          <a:bodyPr>
            <a:normAutofit fontScale="92500"/>
          </a:bodyPr>
          <a:lstStyle/>
          <a:p>
            <a:pPr>
              <a:lnSpc>
                <a:spcPct val="110000"/>
              </a:lnSpc>
            </a:pPr>
            <a:r>
              <a:rPr lang="fi-FI" dirty="0"/>
              <a:t>Elinympäristö on ihmisen muokkaama ja ylläpitämä</a:t>
            </a:r>
          </a:p>
          <a:p>
            <a:pPr>
              <a:lnSpc>
                <a:spcPct val="110000"/>
              </a:lnSpc>
            </a:pPr>
            <a:r>
              <a:rPr lang="fi-FI" dirty="0"/>
              <a:t>Eläimet kaupungissa ovat usein laaja-alaisia ja sopeutuvaisia – oppivat helposti uuteen ympäristöön</a:t>
            </a:r>
          </a:p>
          <a:p>
            <a:pPr>
              <a:lnSpc>
                <a:spcPct val="110000"/>
              </a:lnSpc>
            </a:pPr>
            <a:r>
              <a:rPr lang="fi-FI" dirty="0"/>
              <a:t>Kasvit ovat usein hyvin tallausta kestäviä tai ns. pioneerilajeja, jotka ilmaantuvat ensimmäiseksi avoimiin elinympäristöihin ja pärjäävät niissä hyvin</a:t>
            </a:r>
          </a:p>
          <a:p>
            <a:pPr>
              <a:lnSpc>
                <a:spcPct val="110000"/>
              </a:lnSpc>
            </a:pPr>
            <a:r>
              <a:rPr lang="fi-FI" dirty="0"/>
              <a:t>Kaupungeissa on ihmisen seuralaislajien lisäksi myös luonnon lajeja, kuten metsän ja niittyjen lajistoa</a:t>
            </a:r>
          </a:p>
        </p:txBody>
      </p:sp>
      <p:pic>
        <p:nvPicPr>
          <p:cNvPr id="5" name="Picture 4">
            <a:extLst>
              <a:ext uri="{FF2B5EF4-FFF2-40B4-BE49-F238E27FC236}">
                <a16:creationId xmlns:a16="http://schemas.microsoft.com/office/drawing/2014/main" id="{D81FD647-53B1-45A2-B636-887E2E59D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784" y="0"/>
            <a:ext cx="3449216" cy="2302496"/>
          </a:xfrm>
          <a:prstGeom prst="rect">
            <a:avLst/>
          </a:prstGeom>
        </p:spPr>
      </p:pic>
      <p:pic>
        <p:nvPicPr>
          <p:cNvPr id="7" name="Picture 6">
            <a:extLst>
              <a:ext uri="{FF2B5EF4-FFF2-40B4-BE49-F238E27FC236}">
                <a16:creationId xmlns:a16="http://schemas.microsoft.com/office/drawing/2014/main" id="{F4C4E857-03F5-47FF-ABBB-F7929CC7E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784" y="2302496"/>
            <a:ext cx="3449216" cy="2302096"/>
          </a:xfrm>
          <a:prstGeom prst="rect">
            <a:avLst/>
          </a:prstGeom>
        </p:spPr>
      </p:pic>
      <p:pic>
        <p:nvPicPr>
          <p:cNvPr id="9" name="Picture 8">
            <a:extLst>
              <a:ext uri="{FF2B5EF4-FFF2-40B4-BE49-F238E27FC236}">
                <a16:creationId xmlns:a16="http://schemas.microsoft.com/office/drawing/2014/main" id="{4CFB95E2-998B-4B18-A8DC-5B389855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784" y="4557192"/>
            <a:ext cx="3449216" cy="2298741"/>
          </a:xfrm>
          <a:prstGeom prst="rect">
            <a:avLst/>
          </a:prstGeom>
        </p:spPr>
      </p:pic>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pic>
        <p:nvPicPr>
          <p:cNvPr id="6" name="Picture 5" descr="A close up of a bug&#10;&#10;Description generated with very high confidence">
            <a:extLst>
              <a:ext uri="{FF2B5EF4-FFF2-40B4-BE49-F238E27FC236}">
                <a16:creationId xmlns:a16="http://schemas.microsoft.com/office/drawing/2014/main" id="{DC738D9D-061B-4369-8917-0EDA981E0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382" y="4555904"/>
            <a:ext cx="3444618" cy="2302096"/>
          </a:xfrm>
          <a:prstGeom prst="rect">
            <a:avLst/>
          </a:prstGeom>
        </p:spPr>
      </p:pic>
    </p:spTree>
    <p:extLst>
      <p:ext uri="{BB962C8B-B14F-4D97-AF65-F5344CB8AC3E}">
        <p14:creationId xmlns:p14="http://schemas.microsoft.com/office/powerpoint/2010/main" val="994311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D2A0-48E6-466B-92D5-CA92FA1B305A}"/>
              </a:ext>
            </a:extLst>
          </p:cNvPr>
          <p:cNvSpPr>
            <a:spLocks noGrp="1"/>
          </p:cNvSpPr>
          <p:nvPr>
            <p:ph type="title"/>
          </p:nvPr>
        </p:nvSpPr>
        <p:spPr>
          <a:xfrm>
            <a:off x="402787" y="109804"/>
            <a:ext cx="8007945" cy="1325563"/>
          </a:xfrm>
        </p:spPr>
        <p:txBody>
          <a:bodyPr/>
          <a:lstStyle/>
          <a:p>
            <a:r>
              <a:rPr lang="fi-FI" dirty="0">
                <a:latin typeface="Plantagenet Cherokee" panose="02020602070100000000" pitchFamily="18" charset="0"/>
              </a:rPr>
              <a:t>Kylien ja kaupunkien lajit</a:t>
            </a:r>
            <a:endParaRPr lang="en-FI" dirty="0">
              <a:latin typeface="Plantagenet Cherokee" panose="02020602070100000000" pitchFamily="18" charset="0"/>
            </a:endParaRPr>
          </a:p>
        </p:txBody>
      </p:sp>
      <p:sp>
        <p:nvSpPr>
          <p:cNvPr id="3" name="Content Placeholder 2">
            <a:extLst>
              <a:ext uri="{FF2B5EF4-FFF2-40B4-BE49-F238E27FC236}">
                <a16:creationId xmlns:a16="http://schemas.microsoft.com/office/drawing/2014/main" id="{1BD897C4-92A3-4F55-B615-9D0E7B43F51A}"/>
              </a:ext>
            </a:extLst>
          </p:cNvPr>
          <p:cNvSpPr>
            <a:spLocks noGrp="1"/>
          </p:cNvSpPr>
          <p:nvPr>
            <p:ph idx="1"/>
          </p:nvPr>
        </p:nvSpPr>
        <p:spPr>
          <a:xfrm>
            <a:off x="390331" y="1340528"/>
            <a:ext cx="7688349" cy="4873758"/>
          </a:xfrm>
        </p:spPr>
        <p:txBody>
          <a:bodyPr/>
          <a:lstStyle/>
          <a:p>
            <a:r>
              <a:rPr lang="fi-FI" dirty="0"/>
              <a:t>Kaupunkiympäristön erityispiirteitä:</a:t>
            </a:r>
          </a:p>
          <a:p>
            <a:pPr>
              <a:buFontTx/>
              <a:buChar char="-"/>
            </a:pPr>
            <a:r>
              <a:rPr lang="fi-FI" dirty="0"/>
              <a:t>Kasveille: avoin ympäristö, valoa, lämpöä (kaupungeissa on 1-2 astetta lämpimämpää kuin ympäröivällä maaseudulla)</a:t>
            </a:r>
          </a:p>
          <a:p>
            <a:pPr>
              <a:buFontTx/>
              <a:buChar char="-"/>
            </a:pPr>
            <a:r>
              <a:rPr lang="fi-FI" dirty="0"/>
              <a:t>Eläimille: Ravintoa, sopivia elinympäristöjä, pesäpaikkoja, saalista</a:t>
            </a:r>
          </a:p>
          <a:p>
            <a:r>
              <a:rPr lang="fi-FI" dirty="0"/>
              <a:t>Erilainen valaistusympäristö kuin muualla</a:t>
            </a:r>
            <a:br>
              <a:rPr lang="fi-FI" dirty="0"/>
            </a:br>
            <a:r>
              <a:rPr lang="fi-FI" dirty="0"/>
              <a:t>(keinovalot)</a:t>
            </a:r>
          </a:p>
        </p:txBody>
      </p:sp>
      <p:pic>
        <p:nvPicPr>
          <p:cNvPr id="5" name="Picture 4">
            <a:extLst>
              <a:ext uri="{FF2B5EF4-FFF2-40B4-BE49-F238E27FC236}">
                <a16:creationId xmlns:a16="http://schemas.microsoft.com/office/drawing/2014/main" id="{D81FD647-53B1-45A2-B636-887E2E59D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784" y="0"/>
            <a:ext cx="3449216" cy="2302496"/>
          </a:xfrm>
          <a:prstGeom prst="rect">
            <a:avLst/>
          </a:prstGeom>
        </p:spPr>
      </p:pic>
      <p:pic>
        <p:nvPicPr>
          <p:cNvPr id="7" name="Picture 6">
            <a:extLst>
              <a:ext uri="{FF2B5EF4-FFF2-40B4-BE49-F238E27FC236}">
                <a16:creationId xmlns:a16="http://schemas.microsoft.com/office/drawing/2014/main" id="{F4C4E857-03F5-47FF-ABBB-F7929CC7E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784" y="2302496"/>
            <a:ext cx="3449216" cy="2302096"/>
          </a:xfrm>
          <a:prstGeom prst="rect">
            <a:avLst/>
          </a:prstGeom>
        </p:spPr>
      </p:pic>
      <p:pic>
        <p:nvPicPr>
          <p:cNvPr id="9" name="Picture 8">
            <a:extLst>
              <a:ext uri="{FF2B5EF4-FFF2-40B4-BE49-F238E27FC236}">
                <a16:creationId xmlns:a16="http://schemas.microsoft.com/office/drawing/2014/main" id="{4CFB95E2-998B-4B18-A8DC-5B389855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784" y="4557192"/>
            <a:ext cx="3449216" cy="2298741"/>
          </a:xfrm>
          <a:prstGeom prst="rect">
            <a:avLst/>
          </a:prstGeom>
        </p:spPr>
      </p:pic>
      <p:sp>
        <p:nvSpPr>
          <p:cNvPr id="8" name="TextBox 7">
            <a:extLst>
              <a:ext uri="{FF2B5EF4-FFF2-40B4-BE49-F238E27FC236}">
                <a16:creationId xmlns:a16="http://schemas.microsoft.com/office/drawing/2014/main" id="{2FFA2E78-B565-481E-AE5F-4266E9D3F14E}"/>
              </a:ext>
            </a:extLst>
          </p:cNvPr>
          <p:cNvSpPr txBox="1"/>
          <p:nvPr/>
        </p:nvSpPr>
        <p:spPr>
          <a:xfrm>
            <a:off x="10624457" y="6522714"/>
            <a:ext cx="1567543" cy="276999"/>
          </a:xfrm>
          <a:prstGeom prst="rect">
            <a:avLst/>
          </a:prstGeom>
          <a:noFill/>
        </p:spPr>
        <p:txBody>
          <a:bodyPr wrap="square" rtlCol="0">
            <a:spAutoFit/>
          </a:bodyPr>
          <a:lstStyle/>
          <a:p>
            <a:r>
              <a:rPr lang="fi-FI" sz="1200" dirty="0">
                <a:solidFill>
                  <a:schemeClr val="bg1"/>
                </a:solidFill>
              </a:rPr>
              <a:t>Kuvat: Hannu Eskonen</a:t>
            </a:r>
            <a:endParaRPr lang="en-FI" sz="1200" dirty="0">
              <a:solidFill>
                <a:schemeClr val="bg1"/>
              </a:solidFill>
            </a:endParaRPr>
          </a:p>
        </p:txBody>
      </p:sp>
      <p:pic>
        <p:nvPicPr>
          <p:cNvPr id="6" name="Picture 5" descr="A close up of a bug&#10;&#10;Description generated with very high confidence">
            <a:extLst>
              <a:ext uri="{FF2B5EF4-FFF2-40B4-BE49-F238E27FC236}">
                <a16:creationId xmlns:a16="http://schemas.microsoft.com/office/drawing/2014/main" id="{DC738D9D-061B-4369-8917-0EDA981E0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414" y="4483222"/>
            <a:ext cx="3553370" cy="2374777"/>
          </a:xfrm>
          <a:prstGeom prst="rect">
            <a:avLst/>
          </a:prstGeom>
        </p:spPr>
      </p:pic>
      <p:sp>
        <p:nvSpPr>
          <p:cNvPr id="10" name="TextBox 9">
            <a:extLst>
              <a:ext uri="{FF2B5EF4-FFF2-40B4-BE49-F238E27FC236}">
                <a16:creationId xmlns:a16="http://schemas.microsoft.com/office/drawing/2014/main" id="{8DB9F281-64FC-4059-B85C-F0D4CA272251}"/>
              </a:ext>
            </a:extLst>
          </p:cNvPr>
          <p:cNvSpPr txBox="1"/>
          <p:nvPr/>
        </p:nvSpPr>
        <p:spPr>
          <a:xfrm>
            <a:off x="7609824" y="6507324"/>
            <a:ext cx="1402672" cy="307777"/>
          </a:xfrm>
          <a:prstGeom prst="rect">
            <a:avLst/>
          </a:prstGeom>
          <a:noFill/>
        </p:spPr>
        <p:txBody>
          <a:bodyPr wrap="square" rtlCol="0">
            <a:spAutoFit/>
          </a:bodyPr>
          <a:lstStyle/>
          <a:p>
            <a:r>
              <a:rPr lang="fi-FI" sz="1400" dirty="0">
                <a:solidFill>
                  <a:schemeClr val="bg1"/>
                </a:solidFill>
              </a:rPr>
              <a:t>Kuva: Pinkka</a:t>
            </a:r>
            <a:endParaRPr lang="en-FI" sz="1400" dirty="0">
              <a:solidFill>
                <a:schemeClr val="bg1"/>
              </a:solidFill>
            </a:endParaRPr>
          </a:p>
        </p:txBody>
      </p:sp>
    </p:spTree>
    <p:extLst>
      <p:ext uri="{BB962C8B-B14F-4D97-AF65-F5344CB8AC3E}">
        <p14:creationId xmlns:p14="http://schemas.microsoft.com/office/powerpoint/2010/main" val="3650671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5213</TotalTime>
  <Words>1529</Words>
  <Application>Microsoft Office PowerPoint</Application>
  <PresentationFormat>Widescreen</PresentationFormat>
  <Paragraphs>199</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Palatino Linotype</vt:lpstr>
      <vt:lpstr>Plantagenet Cherokee</vt:lpstr>
      <vt:lpstr>Office Theme</vt:lpstr>
      <vt:lpstr>PowerPoint Presentation</vt:lpstr>
      <vt:lpstr>Naturan kokoelmakilpailu</vt:lpstr>
      <vt:lpstr>Mikä on eliökokoelma?</vt:lpstr>
      <vt:lpstr>Erilaisia vaihtoehtoja eliökokoelman toteutukseen:</vt:lpstr>
      <vt:lpstr>Mitä hyötyä eliökokoelmasta on?</vt:lpstr>
      <vt:lpstr>Mistä eliöiden nimet tulevat?</vt:lpstr>
      <vt:lpstr>Eliöiden nimet ja tuntomerkit</vt:lpstr>
      <vt:lpstr>Kylien ja kaupunkien lajit</vt:lpstr>
      <vt:lpstr>Kylien ja kaupunkien lajit</vt:lpstr>
      <vt:lpstr>Kylien ja kaupunkien lajit: Piharatamo </vt:lpstr>
      <vt:lpstr>Kylien ja kaupunkien lajit: Maitohorsma </vt:lpstr>
      <vt:lpstr>Kylien ja kaupunkien lajit: Kurtturuusu </vt:lpstr>
      <vt:lpstr>Kylien ja kaupunkien lajit: Kalalokki </vt:lpstr>
      <vt:lpstr>Kylien ja kaupunkien lajit: Pohjanlepakko </vt:lpstr>
      <vt:lpstr>Kylien ja kaupunkien lajit: Kuparikiitäjäinen </vt:lpstr>
      <vt:lpstr>Kylien ja kaupunkien lajit: Tuhkelo </vt:lpstr>
      <vt:lpstr>Kylien ja kaupunkien lajit: Sormipaisukarve</vt:lpstr>
      <vt:lpstr>Kylien ja kaupunkien lajit: Ihminen </vt:lpstr>
      <vt:lpstr>Kilpailun sarjat</vt:lpstr>
      <vt:lpstr>Lajihavainnon kriteerit</vt:lpstr>
      <vt:lpstr>Mitä on kansalaistiede?</vt:lpstr>
      <vt:lpstr>Laji.fi on kaikille avoin Suomen kansallinen eliökokoelma</vt:lpstr>
      <vt:lpstr>PowerPoint Presentation</vt:lpstr>
      <vt:lpstr>Global Biodiversity Information Facility, GBIF</vt:lpstr>
      <vt:lpstr>Miksi lajeja/lajihavaintoja kerätään?</vt:lpstr>
      <vt:lpstr>Mihin laji.fi tietokantaa käytetään?</vt:lpstr>
      <vt:lpstr>Mistä lajeista havaintoja pitää tehdä, että niistä on hyötyä?</vt:lpstr>
      <vt:lpstr>Onko minun lajihavaintoni tarpeeksi hyvä?</vt:lpstr>
      <vt:lpstr>Esimerkkejä laji.fi-havainnoista ja kuvista</vt:lpstr>
      <vt:lpstr>PowerPoint Presentation</vt:lpstr>
      <vt:lpstr>Miten paljon tietoa saataisiin, jos jokainen yläkoululainen täyttäisi kerran 20 lajia  Laji.fi -tietokantaan?</vt:lpstr>
      <vt:lpstr>Esimerkkejä prässätyistä kasveista</vt:lpstr>
      <vt:lpstr>Esimerkki tieteellisen kokoelman prässätystä kasvista: Niittyleinikki</vt:lpstr>
      <vt:lpstr>Lyhyt ohje kokoelmakilpailuun</vt:lpstr>
      <vt:lpstr>Lisäohjeita keruusarjoihin</vt:lpstr>
      <vt:lpstr>Eliökokoelman kerääjän ohjetaulu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Naturan eliökokoelmakilpailu</dc:title>
  <dc:creator>Haukka, Anna K</dc:creator>
  <cp:lastModifiedBy>Haukka, Anna K</cp:lastModifiedBy>
  <cp:revision>216</cp:revision>
  <dcterms:created xsi:type="dcterms:W3CDTF">2018-03-21T11:25:15Z</dcterms:created>
  <dcterms:modified xsi:type="dcterms:W3CDTF">2018-08-06T16:28:02Z</dcterms:modified>
</cp:coreProperties>
</file>